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67"/>
  </p:notesMasterIdLst>
  <p:sldIdLst>
    <p:sldId id="256" r:id="rId3"/>
    <p:sldId id="333" r:id="rId4"/>
    <p:sldId id="332" r:id="rId5"/>
    <p:sldId id="375" r:id="rId6"/>
    <p:sldId id="424" r:id="rId7"/>
    <p:sldId id="425" r:id="rId8"/>
    <p:sldId id="426" r:id="rId9"/>
    <p:sldId id="382" r:id="rId10"/>
    <p:sldId id="362" r:id="rId11"/>
    <p:sldId id="334" r:id="rId12"/>
    <p:sldId id="337" r:id="rId13"/>
    <p:sldId id="457" r:id="rId14"/>
    <p:sldId id="338" r:id="rId15"/>
    <p:sldId id="458" r:id="rId16"/>
    <p:sldId id="511" r:id="rId17"/>
    <p:sldId id="339" r:id="rId18"/>
    <p:sldId id="507" r:id="rId19"/>
    <p:sldId id="512" r:id="rId20"/>
    <p:sldId id="527" r:id="rId21"/>
    <p:sldId id="528" r:id="rId22"/>
    <p:sldId id="335" r:id="rId23"/>
    <p:sldId id="537" r:id="rId24"/>
    <p:sldId id="363" r:id="rId25"/>
    <p:sldId id="479" r:id="rId26"/>
    <p:sldId id="480" r:id="rId27"/>
    <p:sldId id="481" r:id="rId28"/>
    <p:sldId id="502" r:id="rId29"/>
    <p:sldId id="482" r:id="rId30"/>
    <p:sldId id="483" r:id="rId31"/>
    <p:sldId id="484" r:id="rId32"/>
    <p:sldId id="485" r:id="rId33"/>
    <p:sldId id="486" r:id="rId34"/>
    <p:sldId id="508" r:id="rId35"/>
    <p:sldId id="487" r:id="rId36"/>
    <p:sldId id="509" r:id="rId37"/>
    <p:sldId id="488" r:id="rId38"/>
    <p:sldId id="489" r:id="rId39"/>
    <p:sldId id="490" r:id="rId40"/>
    <p:sldId id="510" r:id="rId41"/>
    <p:sldId id="462" r:id="rId42"/>
    <p:sldId id="468" r:id="rId43"/>
    <p:sldId id="469" r:id="rId44"/>
    <p:sldId id="472" r:id="rId45"/>
    <p:sldId id="473" r:id="rId46"/>
    <p:sldId id="476" r:id="rId47"/>
    <p:sldId id="477" r:id="rId48"/>
    <p:sldId id="478" r:id="rId49"/>
    <p:sldId id="529" r:id="rId50"/>
    <p:sldId id="516" r:id="rId51"/>
    <p:sldId id="517" r:id="rId52"/>
    <p:sldId id="518" r:id="rId53"/>
    <p:sldId id="520" r:id="rId54"/>
    <p:sldId id="521" r:id="rId55"/>
    <p:sldId id="522" r:id="rId56"/>
    <p:sldId id="523" r:id="rId57"/>
    <p:sldId id="524" r:id="rId58"/>
    <p:sldId id="525" r:id="rId59"/>
    <p:sldId id="526" r:id="rId60"/>
    <p:sldId id="530" r:id="rId61"/>
    <p:sldId id="531" r:id="rId62"/>
    <p:sldId id="532" r:id="rId63"/>
    <p:sldId id="533" r:id="rId64"/>
    <p:sldId id="534" r:id="rId65"/>
    <p:sldId id="53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50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9161" autoAdjust="0"/>
  </p:normalViewPr>
  <p:slideViewPr>
    <p:cSldViewPr>
      <p:cViewPr varScale="1">
        <p:scale>
          <a:sx n="88" d="100"/>
          <a:sy n="88" d="100"/>
        </p:scale>
        <p:origin x="-169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740FF-43EF-46D9-B6B0-D9A943C35228}" type="datetimeFigureOut">
              <a:rPr lang="en-US" smtClean="0"/>
              <a:t>03.02.20</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301D2-3E66-4B05-AF5E-993122190D30}" type="slidenum">
              <a:rPr lang="en-US" smtClean="0"/>
              <a:t>‹#›</a:t>
            </a:fld>
            <a:endParaRPr lang="en-US"/>
          </a:p>
        </p:txBody>
      </p:sp>
    </p:spTree>
    <p:extLst>
      <p:ext uri="{BB962C8B-B14F-4D97-AF65-F5344CB8AC3E}">
        <p14:creationId xmlns:p14="http://schemas.microsoft.com/office/powerpoint/2010/main" val="139460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1</a:t>
            </a:fld>
            <a:endParaRPr lang="en-US" dirty="0"/>
          </a:p>
        </p:txBody>
      </p:sp>
    </p:spTree>
    <p:extLst>
      <p:ext uri="{BB962C8B-B14F-4D97-AF65-F5344CB8AC3E}">
        <p14:creationId xmlns:p14="http://schemas.microsoft.com/office/powerpoint/2010/main" val="366528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5</a:t>
            </a:fld>
            <a:endParaRPr lang="en-US" dirty="0"/>
          </a:p>
        </p:txBody>
      </p:sp>
    </p:spTree>
    <p:extLst>
      <p:ext uri="{BB962C8B-B14F-4D97-AF65-F5344CB8AC3E}">
        <p14:creationId xmlns:p14="http://schemas.microsoft.com/office/powerpoint/2010/main" val="19188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6</a:t>
            </a:fld>
            <a:endParaRPr lang="en-US" dirty="0"/>
          </a:p>
        </p:txBody>
      </p:sp>
    </p:spTree>
    <p:extLst>
      <p:ext uri="{BB962C8B-B14F-4D97-AF65-F5344CB8AC3E}">
        <p14:creationId xmlns:p14="http://schemas.microsoft.com/office/powerpoint/2010/main" val="392262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AAFF58-73D8-4CCC-B903-5F5EAFB76551}" type="slidenum">
              <a:rPr lang="nb-NO" sz="1200"/>
              <a:pPr eaLnBrk="1" hangingPunct="1"/>
              <a:t>7</a:t>
            </a:fld>
            <a:endParaRPr lang="nb-NO"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nb-NO"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 </a:t>
            </a:r>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8</a:t>
            </a:fld>
            <a:endParaRPr lang="en-US" dirty="0"/>
          </a:p>
        </p:txBody>
      </p:sp>
    </p:spTree>
    <p:extLst>
      <p:ext uri="{BB962C8B-B14F-4D97-AF65-F5344CB8AC3E}">
        <p14:creationId xmlns:p14="http://schemas.microsoft.com/office/powerpoint/2010/main" val="101608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5BE71-3974-498C-860C-2BB8E73820F1}" type="slidenum">
              <a:rPr lang="nb-NO"/>
              <a:pPr/>
              <a:t>43</a:t>
            </a:fld>
            <a:endParaRPr lang="nb-NO"/>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508" y="4343839"/>
            <a:ext cx="5028986" cy="4114215"/>
          </a:xfrm>
        </p:spPr>
        <p:txBody>
          <a:bodyPr/>
          <a:lstStyle/>
          <a:p>
            <a:endParaRPr lang="nb-N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7CEB6-64F4-4356-B83D-FF1FF7A661C6}" type="slidenum">
              <a:rPr lang="nb-NO"/>
              <a:pPr/>
              <a:t>45</a:t>
            </a:fld>
            <a:endParaRPr lang="nb-NO"/>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4508" y="4343839"/>
            <a:ext cx="5028986" cy="4114215"/>
          </a:xfrm>
        </p:spPr>
        <p:txBody>
          <a:bodyPr/>
          <a:lstStyle/>
          <a:p>
            <a:pPr>
              <a:lnSpc>
                <a:spcPct val="90000"/>
              </a:lnSpc>
            </a:pPr>
            <a:endParaRPr lang="nb-NO"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46</a:t>
            </a:fld>
            <a:endParaRPr lang="en-US"/>
          </a:p>
        </p:txBody>
      </p:sp>
    </p:spTree>
    <p:extLst>
      <p:ext uri="{BB962C8B-B14F-4D97-AF65-F5344CB8AC3E}">
        <p14:creationId xmlns:p14="http://schemas.microsoft.com/office/powerpoint/2010/main" val="220286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05301D2-3E66-4B05-AF5E-993122190D30}" type="slidenum">
              <a:rPr lang="en-US" smtClean="0"/>
              <a:t>47</a:t>
            </a:fld>
            <a:endParaRPr lang="en-US"/>
          </a:p>
        </p:txBody>
      </p:sp>
    </p:spTree>
    <p:extLst>
      <p:ext uri="{BB962C8B-B14F-4D97-AF65-F5344CB8AC3E}">
        <p14:creationId xmlns:p14="http://schemas.microsoft.com/office/powerpoint/2010/main" val="86938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b-NO" smtClean="0"/>
              <a:t>Klikk for å redigere tittelstil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EC3D2-575B-4A56-A638-2F20511C1FC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369461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368519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305805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9596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FBADE37-1F78-4255-9080-B623DD58E9A5}" type="datetimeFigureOut">
              <a:rPr lang="en-US" smtClean="0"/>
              <a:t>03.02.20</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18386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1FBADE37-1F78-4255-9080-B623DD58E9A5}" type="datetimeFigureOut">
              <a:rPr lang="en-US" smtClean="0"/>
              <a:t>03.02.20</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284004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FBADE37-1F78-4255-9080-B623DD58E9A5}" type="datetimeFigureOut">
              <a:rPr lang="en-US" smtClean="0"/>
              <a:t>03.02.20</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2553947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243670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92913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1964170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297EC3D2-575B-4A56-A638-2F20511C1FCC}" type="slidenum">
              <a:rPr lang="en-US" smtClean="0"/>
              <a:t>‹#›</a:t>
            </a:fld>
            <a:endParaRPr lang="en-US"/>
          </a:p>
        </p:txBody>
      </p:sp>
    </p:spTree>
    <p:extLst>
      <p:ext uri="{BB962C8B-B14F-4D97-AF65-F5344CB8AC3E}">
        <p14:creationId xmlns:p14="http://schemas.microsoft.com/office/powerpoint/2010/main" val="187894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nb-NO" smtClean="0"/>
              <a:t>Klikk for å redigere tittelstil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FBADE37-1F78-4255-9080-B623DD58E9A5}" type="datetimeFigureOut">
              <a:rPr lang="en-US" smtClean="0"/>
              <a:t>03.02.20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EC3D2-575B-4A56-A638-2F20511C1FC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1FBADE37-1F78-4255-9080-B623DD58E9A5}" type="datetimeFigureOut">
              <a:rPr lang="en-US" smtClean="0"/>
              <a:t>03.02.20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EC3D2-575B-4A56-A638-2F20511C1FC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1FBADE37-1F78-4255-9080-B623DD58E9A5}" type="datetimeFigureOut">
              <a:rPr lang="en-US" smtClean="0"/>
              <a:t>03.02.20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ADE37-1F78-4255-9080-B623DD58E9A5}" type="datetimeFigureOut">
              <a:rPr lang="en-US" smtClean="0"/>
              <a:t>03.02.20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EC3D2-575B-4A56-A638-2F20511C1FC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FBADE37-1F78-4255-9080-B623DD58E9A5}" type="datetimeFigureOut">
              <a:rPr lang="en-US" smtClean="0"/>
              <a:t>03.02.20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EC3D2-575B-4A56-A638-2F20511C1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FBADE37-1F78-4255-9080-B623DD58E9A5}" type="datetimeFigureOut">
              <a:rPr lang="en-US" smtClean="0"/>
              <a:t>03.02.20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97EC3D2-575B-4A56-A638-2F20511C1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ADE37-1F78-4255-9080-B623DD58E9A5}" type="datetimeFigureOut">
              <a:rPr lang="en-US" smtClean="0"/>
              <a:t>03.02.20</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EC3D2-575B-4A56-A638-2F20511C1FCC}" type="slidenum">
              <a:rPr lang="en-US" smtClean="0"/>
              <a:t>‹#›</a:t>
            </a:fld>
            <a:endParaRPr lang="en-US"/>
          </a:p>
        </p:txBody>
      </p:sp>
    </p:spTree>
    <p:extLst>
      <p:ext uri="{BB962C8B-B14F-4D97-AF65-F5344CB8AC3E}">
        <p14:creationId xmlns:p14="http://schemas.microsoft.com/office/powerpoint/2010/main" val="4141714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kyQiYY-n-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2UjdIAMdS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b.no/nbsok/nb/04850f16d9f8a1077577a1b5270415f1?index=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sammeverden2008.cappelendamm.no/c326807/artikkel/vis.html?tid=470706"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sammeverden2008.cappelendamm.no/c326807/artikkel/vis.html?tid=341969" TargetMode="External"/><Relationship Id="rId3" Type="http://schemas.openxmlformats.org/officeDocument/2006/relationships/hyperlink" Target="http://www.nrk.no/skole/klippdetalj?topic=nrk:klipp/624404"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rk.no/skole/klippdetalj?topic=nrk:klipp/609497"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duogjeg.cappelendamm.no/" TargetMode="External"/><Relationship Id="rId4" Type="http://schemas.openxmlformats.org/officeDocument/2006/relationships/hyperlink" Target="http://rle.samlaget.no/" TargetMode="External"/><Relationship Id="rId5" Type="http://schemas.openxmlformats.org/officeDocument/2006/relationships/hyperlink" Target="http://mml.gyldendal.no/flytweb/default.ashx?folder=8702&amp;redirect_from_tibet=true" TargetMode="External"/><Relationship Id="rId6" Type="http://schemas.openxmlformats.org/officeDocument/2006/relationships/hyperlink" Target="http://www-lu.hive.no/ansatte/gw/h-kunst.htm" TargetMode="External"/><Relationship Id="rId7" Type="http://schemas.openxmlformats.org/officeDocument/2006/relationships/hyperlink" Target="http://www.nb.no/nbsok/nb/04850f16d9f8a1077577a1b5270415f1?index=4" TargetMode="External"/><Relationship Id="rId1" Type="http://schemas.openxmlformats.org/officeDocument/2006/relationships/slideLayout" Target="../slideLayouts/slideLayout2.xml"/><Relationship Id="rId2" Type="http://schemas.openxmlformats.org/officeDocument/2006/relationships/hyperlink" Target="http://mml.gyldendal.no/flytweb/default.ashx?folder=7870&amp;redirect_from_tibet=true"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08520" y="764704"/>
            <a:ext cx="6650038" cy="1470025"/>
          </a:xfrm>
        </p:spPr>
        <p:txBody>
          <a:bodyPr>
            <a:noAutofit/>
          </a:bodyPr>
          <a:lstStyle/>
          <a:p>
            <a:r>
              <a:rPr lang="nb-NO" sz="8000" dirty="0" smtClean="0"/>
              <a:t>Hinduismen</a:t>
            </a:r>
            <a:r>
              <a:rPr lang="nb-NO" sz="6600" dirty="0" smtClean="0"/>
              <a:t/>
            </a:r>
            <a:br>
              <a:rPr lang="nb-NO" sz="6600" dirty="0" smtClean="0"/>
            </a:br>
            <a:endParaRPr lang="en-US" sz="6600" dirty="0"/>
          </a:p>
        </p:txBody>
      </p:sp>
      <p:sp>
        <p:nvSpPr>
          <p:cNvPr id="4" name="Undertittel 3"/>
          <p:cNvSpPr>
            <a:spLocks noGrp="1"/>
          </p:cNvSpPr>
          <p:nvPr>
            <p:ph type="subTitle" idx="1"/>
          </p:nvPr>
        </p:nvSpPr>
        <p:spPr/>
        <p:txBody>
          <a:bodyPr>
            <a:normAutofit fontScale="92500" lnSpcReduction="20000"/>
          </a:bodyPr>
          <a:lstStyle/>
          <a:p>
            <a:pPr marL="342900" indent="-342900">
              <a:buFontTx/>
              <a:buChar char="-"/>
            </a:pPr>
            <a:r>
              <a:rPr lang="nb-NO" dirty="0" smtClean="0"/>
              <a:t>Introduksjon</a:t>
            </a:r>
          </a:p>
          <a:p>
            <a:pPr marL="342900" indent="-342900">
              <a:buFontTx/>
              <a:buChar char="-"/>
            </a:pPr>
            <a:r>
              <a:rPr lang="nb-NO" dirty="0" smtClean="0"/>
              <a:t>Historie</a:t>
            </a:r>
          </a:p>
          <a:p>
            <a:pPr marL="342900" indent="-342900">
              <a:buFontTx/>
              <a:buChar char="-"/>
            </a:pPr>
            <a:r>
              <a:rPr lang="nb-NO" dirty="0" smtClean="0"/>
              <a:t>Hellige tekster</a:t>
            </a:r>
          </a:p>
          <a:p>
            <a:pPr marL="342900" indent="-342900">
              <a:buFontTx/>
              <a:buChar char="-"/>
            </a:pPr>
            <a:r>
              <a:rPr lang="nb-NO" dirty="0" smtClean="0"/>
              <a:t>Rituelle uttrykk og mangfold</a:t>
            </a:r>
          </a:p>
          <a:p>
            <a:pPr marL="342900" indent="-342900">
              <a:buFontTx/>
              <a:buChar char="-"/>
            </a:pPr>
            <a:r>
              <a:rPr lang="nb-NO" dirty="0"/>
              <a:t>Hinduismen i Norge</a:t>
            </a:r>
          </a:p>
          <a:p>
            <a:pPr marL="342900" indent="-342900">
              <a:buFontTx/>
              <a:buChar char="-"/>
            </a:pPr>
            <a:endParaRPr lang="nb-NO" dirty="0" smtClean="0"/>
          </a:p>
          <a:p>
            <a:endParaRPr lang="nb-NO" dirty="0"/>
          </a:p>
        </p:txBody>
      </p:sp>
      <p:pic>
        <p:nvPicPr>
          <p:cNvPr id="3074" name="Picture 2" descr="http://www.ancient-symbols.com/images/hindu-symbols/original/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284984"/>
            <a:ext cx="4026497" cy="334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277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normAutofit fontScale="90000"/>
          </a:bodyPr>
          <a:lstStyle/>
          <a:p>
            <a:r>
              <a:rPr lang="nb-NO" b="1" dirty="0">
                <a:solidFill>
                  <a:schemeClr val="bg1"/>
                </a:solidFill>
              </a:rPr>
              <a:t>Indus-sivilisasjonen</a:t>
            </a:r>
            <a:r>
              <a:rPr lang="nb-NO" dirty="0">
                <a:solidFill>
                  <a:schemeClr val="bg1"/>
                </a:solidFill>
              </a:rPr>
              <a:t/>
            </a:r>
            <a:br>
              <a:rPr lang="nb-NO" dirty="0">
                <a:solidFill>
                  <a:schemeClr val="bg1"/>
                </a:solidFill>
              </a:rPr>
            </a:br>
            <a:r>
              <a:rPr lang="nb-NO" sz="3100" dirty="0">
                <a:solidFill>
                  <a:schemeClr val="bg1"/>
                </a:solidFill>
              </a:rPr>
              <a:t>(3000-1700 f.v.t)</a:t>
            </a:r>
            <a:r>
              <a:rPr lang="nb-NO" dirty="0">
                <a:solidFill>
                  <a:schemeClr val="bg1"/>
                </a:solidFill>
              </a:rPr>
              <a:t/>
            </a:r>
            <a:br>
              <a:rPr lang="nb-NO" dirty="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539552" y="1412776"/>
            <a:ext cx="5328592" cy="4968552"/>
          </a:xfrm>
        </p:spPr>
        <p:txBody>
          <a:bodyPr>
            <a:normAutofit fontScale="92500" lnSpcReduction="20000"/>
          </a:bodyPr>
          <a:lstStyle/>
          <a:p>
            <a:pPr marL="0" indent="0">
              <a:buNone/>
            </a:pPr>
            <a:endParaRPr lang="nb-NO" dirty="0" smtClean="0">
              <a:solidFill>
                <a:schemeClr val="bg1"/>
              </a:solidFill>
            </a:endParaRPr>
          </a:p>
          <a:p>
            <a:r>
              <a:rPr lang="nb-NO" dirty="0" smtClean="0">
                <a:solidFill>
                  <a:schemeClr val="bg1"/>
                </a:solidFill>
              </a:rPr>
              <a:t>Første sivilisasjonen i Sør-Asia.</a:t>
            </a:r>
          </a:p>
          <a:p>
            <a:r>
              <a:rPr lang="nb-NO" dirty="0" smtClean="0">
                <a:solidFill>
                  <a:schemeClr val="bg1"/>
                </a:solidFill>
              </a:rPr>
              <a:t>Ukjent skriftspråk</a:t>
            </a:r>
          </a:p>
          <a:p>
            <a:r>
              <a:rPr lang="nb-NO" dirty="0" smtClean="0">
                <a:solidFill>
                  <a:schemeClr val="bg1"/>
                </a:solidFill>
              </a:rPr>
              <a:t>Interessante funn:</a:t>
            </a:r>
          </a:p>
          <a:p>
            <a:endParaRPr lang="nb-NO" sz="1200" dirty="0" smtClean="0">
              <a:solidFill>
                <a:schemeClr val="bg1"/>
              </a:solidFill>
            </a:endParaRPr>
          </a:p>
          <a:p>
            <a:pPr lvl="1"/>
            <a:r>
              <a:rPr lang="nb-NO" dirty="0" smtClean="0">
                <a:solidFill>
                  <a:schemeClr val="bg1"/>
                </a:solidFill>
              </a:rPr>
              <a:t>Fravær av templer og gravmonument</a:t>
            </a:r>
          </a:p>
          <a:p>
            <a:pPr lvl="1"/>
            <a:r>
              <a:rPr lang="nb-NO" dirty="0" smtClean="0">
                <a:solidFill>
                  <a:schemeClr val="bg1"/>
                </a:solidFill>
              </a:rPr>
              <a:t>Finner kvinnelige gudefigurer.</a:t>
            </a:r>
          </a:p>
          <a:p>
            <a:pPr lvl="1"/>
            <a:r>
              <a:rPr lang="nb-NO" dirty="0" smtClean="0">
                <a:solidFill>
                  <a:schemeClr val="bg1"/>
                </a:solidFill>
              </a:rPr>
              <a:t>Vannet sentralt </a:t>
            </a:r>
          </a:p>
          <a:p>
            <a:pPr lvl="1"/>
            <a:r>
              <a:rPr lang="nb-NO" dirty="0" smtClean="0">
                <a:solidFill>
                  <a:schemeClr val="bg1"/>
                </a:solidFill>
              </a:rPr>
              <a:t>Figurer i meditasjonsstilling</a:t>
            </a:r>
          </a:p>
          <a:p>
            <a:pPr lvl="1"/>
            <a:r>
              <a:rPr lang="nb-NO" dirty="0" smtClean="0">
                <a:solidFill>
                  <a:schemeClr val="bg1"/>
                </a:solidFill>
              </a:rPr>
              <a:t>Fallossteiner (Shivalinga?)</a:t>
            </a:r>
            <a:br>
              <a:rPr lang="nb-NO" dirty="0" smtClean="0">
                <a:solidFill>
                  <a:schemeClr val="bg1"/>
                </a:solidFill>
              </a:rPr>
            </a:br>
            <a:endParaRPr lang="nb-NO" sz="1200" dirty="0" smtClean="0">
              <a:solidFill>
                <a:schemeClr val="bg1"/>
              </a:solidFill>
            </a:endParaRPr>
          </a:p>
          <a:p>
            <a:pPr marL="0" indent="0">
              <a:buNone/>
              <a:tabLst>
                <a:tab pos="355600" algn="l"/>
              </a:tabLst>
            </a:pPr>
            <a:r>
              <a:rPr lang="nb-NO" dirty="0" smtClean="0">
                <a:solidFill>
                  <a:schemeClr val="bg1"/>
                </a:solidFill>
              </a:rPr>
              <a:t>	Paralleller i dagens hinduisme</a:t>
            </a:r>
          </a:p>
          <a:p>
            <a:pPr marL="0" indent="0">
              <a:buNone/>
              <a:tabLst>
                <a:tab pos="355600" algn="l"/>
              </a:tabLst>
            </a:pPr>
            <a:endParaRPr lang="nb-NO" dirty="0" smtClean="0">
              <a:solidFill>
                <a:schemeClr val="bg1"/>
              </a:solidFill>
            </a:endParaRPr>
          </a:p>
          <a:p>
            <a:endParaRPr lang="nb-NO" dirty="0">
              <a:solidFill>
                <a:schemeClr val="bg1"/>
              </a:solidFill>
            </a:endParaRPr>
          </a:p>
        </p:txBody>
      </p:sp>
      <p:pic>
        <p:nvPicPr>
          <p:cNvPr id="4" name="Picture 2" descr="http://upload.wikimedia.org/wikipedia/commons/3/31/Civilt%C3%A0ValleIndoMapp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4884" y="3863269"/>
            <a:ext cx="2305548" cy="2662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884" y="1803693"/>
            <a:ext cx="2305548" cy="1854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76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Rektangel 3"/>
          <p:cNvSpPr/>
          <p:nvPr/>
        </p:nvSpPr>
        <p:spPr>
          <a:xfrm>
            <a:off x="179512" y="3697652"/>
            <a:ext cx="8964488" cy="2169825"/>
          </a:xfrm>
          <a:prstGeom prst="rect">
            <a:avLst/>
          </a:prstGeom>
        </p:spPr>
        <p:txBody>
          <a:bodyPr wrap="square">
            <a:spAutoFit/>
          </a:bodyPr>
          <a:lstStyle/>
          <a:p>
            <a:pPr marL="342900" indent="-342900">
              <a:spcAft>
                <a:spcPts val="900"/>
              </a:spcAft>
              <a:buFont typeface="Arial" pitchFamily="34" charset="0"/>
              <a:buChar char="•"/>
            </a:pPr>
            <a:r>
              <a:rPr lang="nb-NO" sz="2400" dirty="0" smtClean="0">
                <a:solidFill>
                  <a:schemeClr val="bg1"/>
                </a:solidFill>
              </a:rPr>
              <a:t>Etter ankomst til India skapte de en samling hellige hymner/sanger som de kalte </a:t>
            </a:r>
            <a:r>
              <a:rPr lang="nb-NO" sz="2400" b="1" dirty="0" smtClean="0">
                <a:solidFill>
                  <a:schemeClr val="bg1"/>
                </a:solidFill>
              </a:rPr>
              <a:t>Veda</a:t>
            </a:r>
            <a:r>
              <a:rPr lang="nb-NO" sz="2400" dirty="0" smtClean="0">
                <a:solidFill>
                  <a:schemeClr val="bg1"/>
                </a:solidFill>
              </a:rPr>
              <a:t> (= hellig </a:t>
            </a:r>
            <a:r>
              <a:rPr lang="nb-NO" sz="2400" dirty="0">
                <a:solidFill>
                  <a:schemeClr val="bg1"/>
                </a:solidFill>
              </a:rPr>
              <a:t>viten). </a:t>
            </a:r>
            <a:endParaRPr lang="nb-NO" sz="2400" dirty="0" smtClean="0">
              <a:solidFill>
                <a:schemeClr val="bg1"/>
              </a:solidFill>
            </a:endParaRPr>
          </a:p>
          <a:p>
            <a:pPr marL="342900" indent="-342900">
              <a:spcAft>
                <a:spcPts val="900"/>
              </a:spcAft>
              <a:buFont typeface="Arial" pitchFamily="34" charset="0"/>
              <a:buChar char="•"/>
            </a:pPr>
            <a:r>
              <a:rPr lang="nb-NO" sz="2400" dirty="0" smtClean="0">
                <a:solidFill>
                  <a:schemeClr val="bg1"/>
                </a:solidFill>
              </a:rPr>
              <a:t>De </a:t>
            </a:r>
            <a:r>
              <a:rPr lang="nb-NO" sz="2400" dirty="0">
                <a:solidFill>
                  <a:schemeClr val="bg1"/>
                </a:solidFill>
              </a:rPr>
              <a:t>skrev på </a:t>
            </a:r>
            <a:r>
              <a:rPr lang="nb-NO" sz="2400" b="1" dirty="0">
                <a:solidFill>
                  <a:schemeClr val="bg1"/>
                </a:solidFill>
              </a:rPr>
              <a:t>sanskrit</a:t>
            </a:r>
            <a:r>
              <a:rPr lang="nb-NO" sz="2400" dirty="0">
                <a:solidFill>
                  <a:schemeClr val="bg1"/>
                </a:solidFill>
              </a:rPr>
              <a:t> (et </a:t>
            </a:r>
            <a:r>
              <a:rPr lang="nb-NO" sz="2400" dirty="0" err="1">
                <a:solidFill>
                  <a:schemeClr val="bg1"/>
                </a:solidFill>
              </a:rPr>
              <a:t>indo</a:t>
            </a:r>
            <a:r>
              <a:rPr lang="nb-NO" sz="2400" dirty="0">
                <a:solidFill>
                  <a:schemeClr val="bg1"/>
                </a:solidFill>
              </a:rPr>
              <a:t>-europeisk språk).</a:t>
            </a:r>
          </a:p>
          <a:p>
            <a:pPr marL="342900" indent="-342900">
              <a:spcAft>
                <a:spcPts val="900"/>
              </a:spcAft>
              <a:buFont typeface="Arial" pitchFamily="34" charset="0"/>
              <a:buChar char="•"/>
            </a:pPr>
            <a:r>
              <a:rPr lang="nb-NO" sz="2400" dirty="0" smtClean="0">
                <a:solidFill>
                  <a:schemeClr val="bg1"/>
                </a:solidFill>
              </a:rPr>
              <a:t>Disse sangene var hymner som ble framsagt mens presten ofret (i ilden).</a:t>
            </a:r>
          </a:p>
        </p:txBody>
      </p:sp>
      <p:sp>
        <p:nvSpPr>
          <p:cNvPr id="5" name="Tittel 1"/>
          <p:cNvSpPr txBox="1">
            <a:spLocks/>
          </p:cNvSpPr>
          <p:nvPr/>
        </p:nvSpPr>
        <p:spPr>
          <a:xfrm>
            <a:off x="467544" y="33265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dirty="0" smtClean="0">
                <a:solidFill>
                  <a:schemeClr val="bg1"/>
                </a:solidFill>
              </a:rPr>
              <a:t>Den vediske perioden</a:t>
            </a:r>
            <a:r>
              <a:rPr lang="nb-NO" sz="3200" dirty="0" smtClean="0">
                <a:solidFill>
                  <a:schemeClr val="bg1"/>
                </a:solidFill>
              </a:rPr>
              <a:t/>
            </a:r>
            <a:br>
              <a:rPr lang="nb-NO" sz="3200" dirty="0" smtClean="0">
                <a:solidFill>
                  <a:schemeClr val="bg1"/>
                </a:solidFill>
              </a:rPr>
            </a:br>
            <a:r>
              <a:rPr lang="nb-NO" sz="3200" dirty="0" smtClean="0">
                <a:solidFill>
                  <a:schemeClr val="bg1"/>
                </a:solidFill>
              </a:rPr>
              <a:t>(1500-500 f.v.t)</a:t>
            </a:r>
            <a:br>
              <a:rPr lang="nb-NO" sz="3200" dirty="0" smtClean="0">
                <a:solidFill>
                  <a:schemeClr val="bg1"/>
                </a:solidFill>
              </a:rPr>
            </a:br>
            <a:endParaRPr lang="nb-NO" sz="3200" dirty="0">
              <a:solidFill>
                <a:schemeClr val="bg1"/>
              </a:solidFill>
            </a:endParaRPr>
          </a:p>
        </p:txBody>
      </p:sp>
      <p:sp>
        <p:nvSpPr>
          <p:cNvPr id="6" name="Rektangel 5"/>
          <p:cNvSpPr/>
          <p:nvPr/>
        </p:nvSpPr>
        <p:spPr>
          <a:xfrm>
            <a:off x="179512" y="1437744"/>
            <a:ext cx="5328592" cy="2015936"/>
          </a:xfrm>
          <a:prstGeom prst="rect">
            <a:avLst/>
          </a:prstGeom>
        </p:spPr>
        <p:txBody>
          <a:bodyPr wrap="square">
            <a:spAutoFit/>
          </a:bodyPr>
          <a:lstStyle/>
          <a:p>
            <a:pPr marL="342900" indent="-342900">
              <a:spcAft>
                <a:spcPts val="600"/>
              </a:spcAft>
              <a:buFont typeface="Arial" pitchFamily="34" charset="0"/>
              <a:buChar char="•"/>
            </a:pPr>
            <a:r>
              <a:rPr lang="nb-NO" sz="2400" dirty="0" smtClean="0">
                <a:solidFill>
                  <a:schemeClr val="bg1"/>
                </a:solidFill>
              </a:rPr>
              <a:t>1700 </a:t>
            </a:r>
            <a:r>
              <a:rPr lang="nb-NO" sz="2400" dirty="0">
                <a:solidFill>
                  <a:schemeClr val="bg1"/>
                </a:solidFill>
              </a:rPr>
              <a:t>f.v.t. bryter </a:t>
            </a:r>
            <a:r>
              <a:rPr lang="nb-NO" sz="2400" dirty="0" smtClean="0">
                <a:solidFill>
                  <a:schemeClr val="bg1"/>
                </a:solidFill>
              </a:rPr>
              <a:t>Indus-sivilisasjonen sammen. </a:t>
            </a:r>
          </a:p>
          <a:p>
            <a:pPr marL="342900" indent="-342900">
              <a:spcAft>
                <a:spcPts val="600"/>
              </a:spcAft>
              <a:buFont typeface="Arial" pitchFamily="34" charset="0"/>
              <a:buChar char="•"/>
            </a:pPr>
            <a:r>
              <a:rPr lang="nb-NO" sz="2400" dirty="0" smtClean="0">
                <a:solidFill>
                  <a:schemeClr val="bg1"/>
                </a:solidFill>
              </a:rPr>
              <a:t>Et </a:t>
            </a:r>
            <a:r>
              <a:rPr lang="nb-NO" sz="2400" dirty="0">
                <a:solidFill>
                  <a:schemeClr val="bg1"/>
                </a:solidFill>
              </a:rPr>
              <a:t>nytt folk vandrer inn fra nordvest. De  var nomader og kalte seg «arya» (</a:t>
            </a:r>
            <a:r>
              <a:rPr lang="nb-NO" sz="2400" dirty="0" smtClean="0">
                <a:solidFill>
                  <a:schemeClr val="bg1"/>
                </a:solidFill>
              </a:rPr>
              <a:t>ariere</a:t>
            </a:r>
            <a:r>
              <a:rPr lang="nb-NO" sz="2400" dirty="0">
                <a:solidFill>
                  <a:schemeClr val="bg1"/>
                </a:solidFill>
              </a:rPr>
              <a:t>) som betyr de </a:t>
            </a:r>
            <a:r>
              <a:rPr lang="nb-NO" sz="2400" dirty="0" smtClean="0">
                <a:solidFill>
                  <a:schemeClr val="bg1"/>
                </a:solidFill>
              </a:rPr>
              <a:t>edle. </a:t>
            </a:r>
            <a:endParaRPr lang="nb-NO" sz="2400" dirty="0">
              <a:solidFill>
                <a:schemeClr val="bg1"/>
              </a:solidFill>
            </a:endParaRPr>
          </a:p>
        </p:txBody>
      </p:sp>
      <p:pic>
        <p:nvPicPr>
          <p:cNvPr id="7" name="Picture 2" descr="http://upload.wikimedia.org/wikipedia/commons/5/5a/IE_expan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656" y="1628800"/>
            <a:ext cx="2954808"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30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836712"/>
          </a:xfrm>
          <a:solidFill>
            <a:schemeClr val="accent6"/>
          </a:solidFill>
        </p:spPr>
        <p:txBody>
          <a:bodyPr>
            <a:normAutofit fontScale="90000"/>
          </a:bodyPr>
          <a:lstStyle/>
          <a:p>
            <a:r>
              <a:rPr lang="nb-NO" dirty="0" smtClean="0">
                <a:solidFill>
                  <a:schemeClr val="bg1"/>
                </a:solidFill>
              </a:rPr>
              <a:t/>
            </a:r>
            <a:br>
              <a:rPr lang="nb-NO" dirty="0" smtClean="0">
                <a:solidFill>
                  <a:schemeClr val="bg1"/>
                </a:solidFill>
              </a:rPr>
            </a:br>
            <a:r>
              <a:rPr lang="nb-NO" dirty="0" smtClean="0">
                <a:solidFill>
                  <a:schemeClr val="bg1"/>
                </a:solidFill>
              </a:rPr>
              <a:t>Noen sentrale trekk i tidlig vedisk tid</a:t>
            </a:r>
            <a:r>
              <a:rPr lang="nb-NO" dirty="0">
                <a:solidFill>
                  <a:schemeClr val="bg1"/>
                </a:solidFill>
              </a:rPr>
              <a:t/>
            </a:r>
            <a:br>
              <a:rPr lang="nb-NO" dirty="0">
                <a:solidFill>
                  <a:schemeClr val="bg1"/>
                </a:solidFill>
              </a:rPr>
            </a:br>
            <a:endParaRPr lang="nb-NO" dirty="0">
              <a:solidFill>
                <a:schemeClr val="bg1"/>
              </a:solidFill>
            </a:endParaRPr>
          </a:p>
        </p:txBody>
      </p:sp>
      <p:sp>
        <p:nvSpPr>
          <p:cNvPr id="3" name="Plassholder for innhold 2"/>
          <p:cNvSpPr>
            <a:spLocks noGrp="1"/>
          </p:cNvSpPr>
          <p:nvPr>
            <p:ph idx="1"/>
          </p:nvPr>
        </p:nvSpPr>
        <p:spPr>
          <a:xfrm>
            <a:off x="0" y="836712"/>
            <a:ext cx="9144000" cy="6021288"/>
          </a:xfrm>
          <a:solidFill>
            <a:schemeClr val="accent6"/>
          </a:solidFill>
        </p:spPr>
        <p:txBody>
          <a:bodyPr>
            <a:normAutofit fontScale="85000" lnSpcReduction="10000"/>
          </a:bodyPr>
          <a:lstStyle/>
          <a:p>
            <a:pPr>
              <a:spcAft>
                <a:spcPts val="900"/>
              </a:spcAft>
            </a:pPr>
            <a:r>
              <a:rPr lang="nb-NO" dirty="0" smtClean="0">
                <a:solidFill>
                  <a:schemeClr val="bg1"/>
                </a:solidFill>
              </a:rPr>
              <a:t>Ildkulten: </a:t>
            </a:r>
            <a:r>
              <a:rPr lang="nb-NO" dirty="0">
                <a:solidFill>
                  <a:schemeClr val="bg1"/>
                </a:solidFill>
              </a:rPr>
              <a:t>Ofret skulle bevare naturens og samfunnets orden (</a:t>
            </a:r>
            <a:r>
              <a:rPr lang="nb-NO" b="1" dirty="0">
                <a:solidFill>
                  <a:schemeClr val="bg1"/>
                </a:solidFill>
              </a:rPr>
              <a:t>dharma</a:t>
            </a:r>
            <a:r>
              <a:rPr lang="nb-NO" dirty="0">
                <a:solidFill>
                  <a:schemeClr val="bg1"/>
                </a:solidFill>
              </a:rPr>
              <a:t>). Menneskene gav </a:t>
            </a:r>
            <a:r>
              <a:rPr lang="nb-NO" b="1" dirty="0">
                <a:solidFill>
                  <a:schemeClr val="bg1"/>
                </a:solidFill>
              </a:rPr>
              <a:t>offer</a:t>
            </a:r>
            <a:r>
              <a:rPr lang="nb-NO" dirty="0">
                <a:solidFill>
                  <a:schemeClr val="bg1"/>
                </a:solidFill>
              </a:rPr>
              <a:t> </a:t>
            </a:r>
            <a:r>
              <a:rPr lang="nb-NO" dirty="0" smtClean="0">
                <a:solidFill>
                  <a:schemeClr val="bg1"/>
                </a:solidFill>
              </a:rPr>
              <a:t> (melk, honning, ghee, kjøtt) til </a:t>
            </a:r>
            <a:r>
              <a:rPr lang="nb-NO" dirty="0">
                <a:solidFill>
                  <a:schemeClr val="bg1"/>
                </a:solidFill>
              </a:rPr>
              <a:t>gudene for å få </a:t>
            </a:r>
            <a:r>
              <a:rPr lang="nb-NO" dirty="0" smtClean="0">
                <a:solidFill>
                  <a:schemeClr val="bg1"/>
                </a:solidFill>
              </a:rPr>
              <a:t>belønning, unngå straff. </a:t>
            </a:r>
            <a:r>
              <a:rPr lang="nb-NO" dirty="0">
                <a:solidFill>
                  <a:schemeClr val="bg1"/>
                </a:solidFill>
              </a:rPr>
              <a:t>I offeret lå det en hellig kraft (brahman) som gav gudene styrke. </a:t>
            </a:r>
            <a:r>
              <a:rPr lang="nb-NO" dirty="0" smtClean="0">
                <a:solidFill>
                  <a:schemeClr val="bg1"/>
                </a:solidFill>
              </a:rPr>
              <a:t> Offeret representerte et gjensidig avhengighetsforhold.</a:t>
            </a:r>
          </a:p>
          <a:p>
            <a:pPr>
              <a:spcAft>
                <a:spcPts val="900"/>
              </a:spcAft>
            </a:pPr>
            <a:r>
              <a:rPr lang="nb-NO" dirty="0" smtClean="0">
                <a:solidFill>
                  <a:schemeClr val="bg1"/>
                </a:solidFill>
              </a:rPr>
              <a:t>Tanken om at samfunnets funksjoner er delt i 3 klasser (prester, krigere, matprodusenter). Dette utviklet seg til varna-systemet  (klasse-systemet).</a:t>
            </a:r>
            <a:endParaRPr lang="nb-NO" dirty="0">
              <a:solidFill>
                <a:schemeClr val="bg1"/>
              </a:solidFill>
            </a:endParaRPr>
          </a:p>
          <a:p>
            <a:pPr>
              <a:spcAft>
                <a:spcPts val="900"/>
              </a:spcAft>
            </a:pPr>
            <a:r>
              <a:rPr lang="nb-NO" dirty="0" smtClean="0">
                <a:solidFill>
                  <a:schemeClr val="bg1"/>
                </a:solidFill>
              </a:rPr>
              <a:t>Tilbedelsen av guder ofte knyttet til himmelen, jorden, og atmosfæren.</a:t>
            </a:r>
          </a:p>
          <a:p>
            <a:pPr>
              <a:spcAft>
                <a:spcPts val="900"/>
              </a:spcAft>
            </a:pPr>
            <a:r>
              <a:rPr lang="nb-NO" dirty="0" smtClean="0">
                <a:solidFill>
                  <a:schemeClr val="bg1"/>
                </a:solidFill>
              </a:rPr>
              <a:t>Mange </a:t>
            </a:r>
            <a:r>
              <a:rPr lang="nb-NO" dirty="0">
                <a:solidFill>
                  <a:schemeClr val="bg1"/>
                </a:solidFill>
              </a:rPr>
              <a:t>av gudene fra denne perioden spiller en beskjeden rolle i dagens </a:t>
            </a:r>
            <a:r>
              <a:rPr lang="nb-NO" dirty="0" smtClean="0">
                <a:solidFill>
                  <a:schemeClr val="bg1"/>
                </a:solidFill>
              </a:rPr>
              <a:t>India: Agni, Indra, Soma, Saraswati, Vajra etc. Shiva (Rudra) og Vishnu fantes, men hadde en annen rolle enn i dag. </a:t>
            </a:r>
          </a:p>
          <a:p>
            <a:pPr>
              <a:spcAft>
                <a:spcPts val="900"/>
              </a:spcAft>
            </a:pPr>
            <a:endParaRPr lang="nb-NO" dirty="0">
              <a:solidFill>
                <a:schemeClr val="bg1"/>
              </a:solidFill>
            </a:endParaRPr>
          </a:p>
          <a:p>
            <a:endParaRPr lang="nb-NO" dirty="0">
              <a:solidFill>
                <a:schemeClr val="bg1"/>
              </a:solidFill>
            </a:endParaRPr>
          </a:p>
          <a:p>
            <a:endParaRPr lang="nb-NO" dirty="0" smtClean="0">
              <a:solidFill>
                <a:schemeClr val="bg1"/>
              </a:solidFill>
            </a:endParaRPr>
          </a:p>
          <a:p>
            <a:pPr marL="0" indent="0">
              <a:buNone/>
              <a:tabLst>
                <a:tab pos="355600" algn="l"/>
              </a:tabLst>
            </a:pPr>
            <a:endParaRPr lang="nb-NO" dirty="0" smtClean="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25983529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tel 1"/>
          <p:cNvSpPr txBox="1">
            <a:spLocks/>
          </p:cNvSpPr>
          <p:nvPr/>
        </p:nvSpPr>
        <p:spPr>
          <a:xfrm>
            <a:off x="467544" y="188640"/>
            <a:ext cx="82296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b="1" dirty="0" smtClean="0">
                <a:solidFill>
                  <a:schemeClr val="bg1"/>
                </a:solidFill>
              </a:rPr>
              <a:t>Offerkraften blir viktigere enn gudene - fra 800 f.v.t</a:t>
            </a:r>
            <a:br>
              <a:rPr lang="nb-NO" b="1" dirty="0" smtClean="0">
                <a:solidFill>
                  <a:schemeClr val="bg1"/>
                </a:solidFill>
              </a:rPr>
            </a:br>
            <a:endParaRPr lang="nb-NO" b="1" dirty="0">
              <a:solidFill>
                <a:schemeClr val="bg1"/>
              </a:solidFill>
            </a:endParaRPr>
          </a:p>
        </p:txBody>
      </p:sp>
      <p:sp>
        <p:nvSpPr>
          <p:cNvPr id="4" name="Rektangel 3"/>
          <p:cNvSpPr/>
          <p:nvPr/>
        </p:nvSpPr>
        <p:spPr>
          <a:xfrm>
            <a:off x="0" y="1171773"/>
            <a:ext cx="9144000" cy="4001095"/>
          </a:xfrm>
          <a:prstGeom prst="rect">
            <a:avLst/>
          </a:prstGeom>
        </p:spPr>
        <p:txBody>
          <a:bodyPr wrap="square">
            <a:spAutoFit/>
          </a:bodyPr>
          <a:lstStyle/>
          <a:p>
            <a:pPr marL="622300" indent="-622300">
              <a:spcAft>
                <a:spcPts val="1200"/>
              </a:spcAft>
              <a:buFont typeface="Arial" panose="020B0604020202020204" pitchFamily="34" charset="0"/>
              <a:buChar char="•"/>
              <a:tabLst>
                <a:tab pos="622300" algn="l"/>
              </a:tabLst>
            </a:pPr>
            <a:r>
              <a:rPr lang="nb-NO" sz="2800" dirty="0" smtClean="0">
                <a:solidFill>
                  <a:schemeClr val="bg1"/>
                </a:solidFill>
              </a:rPr>
              <a:t>Gudene blir mindre viktige – og den </a:t>
            </a:r>
            <a:r>
              <a:rPr lang="nb-NO" sz="2800" dirty="0">
                <a:solidFill>
                  <a:schemeClr val="bg1"/>
                </a:solidFill>
              </a:rPr>
              <a:t>indre mening med </a:t>
            </a:r>
            <a:r>
              <a:rPr lang="nb-NO" sz="2800" dirty="0" smtClean="0">
                <a:solidFill>
                  <a:schemeClr val="bg1"/>
                </a:solidFill>
              </a:rPr>
              <a:t>offeret og selve offerkraften blir viktige enn gudene.</a:t>
            </a:r>
          </a:p>
          <a:p>
            <a:pPr marL="622300" indent="-622300">
              <a:spcAft>
                <a:spcPts val="1200"/>
              </a:spcAft>
              <a:buFont typeface="Arial" panose="020B0604020202020204" pitchFamily="34" charset="0"/>
              <a:buChar char="•"/>
              <a:tabLst>
                <a:tab pos="622300" algn="l"/>
              </a:tabLst>
            </a:pPr>
            <a:r>
              <a:rPr lang="nb-NO" sz="2800" dirty="0" smtClean="0">
                <a:solidFill>
                  <a:schemeClr val="bg1"/>
                </a:solidFill>
              </a:rPr>
              <a:t>Denne kraften i offeret- Brahman – som igjen identifiseres med den ytterste virkelighet - blir sentral.</a:t>
            </a:r>
          </a:p>
          <a:p>
            <a:pPr marL="622300" indent="-622300">
              <a:spcAft>
                <a:spcPts val="1200"/>
              </a:spcAft>
              <a:buFont typeface="Arial" panose="020B0604020202020204" pitchFamily="34" charset="0"/>
              <a:buChar char="•"/>
              <a:tabLst>
                <a:tab pos="622300" algn="l"/>
              </a:tabLst>
            </a:pPr>
            <a:r>
              <a:rPr lang="nb-NO" sz="2800" dirty="0" smtClean="0">
                <a:solidFill>
                  <a:schemeClr val="bg1"/>
                </a:solidFill>
              </a:rPr>
              <a:t>Filosofiske spekulasjoner knytter Brahman til personers sjel (atman) gjennom offeret. </a:t>
            </a:r>
          </a:p>
          <a:p>
            <a:pPr marL="622300" indent="-622300">
              <a:spcAft>
                <a:spcPts val="1200"/>
              </a:spcAft>
              <a:buFont typeface="Arial" panose="020B0604020202020204" pitchFamily="34" charset="0"/>
              <a:buChar char="•"/>
              <a:tabLst>
                <a:tab pos="622300" algn="l"/>
              </a:tabLst>
            </a:pPr>
            <a:r>
              <a:rPr lang="nb-NO" sz="2800" dirty="0" smtClean="0">
                <a:solidFill>
                  <a:schemeClr val="bg1"/>
                </a:solidFill>
              </a:rPr>
              <a:t>Tanken om forholdet mellom Brahman og atman blir særlig viktig i </a:t>
            </a:r>
            <a:r>
              <a:rPr lang="nb-NO" sz="2800" i="1" dirty="0" smtClean="0">
                <a:solidFill>
                  <a:schemeClr val="bg1"/>
                </a:solidFill>
              </a:rPr>
              <a:t>Upanishadene</a:t>
            </a:r>
            <a:r>
              <a:rPr lang="nb-NO" sz="2800" dirty="0" smtClean="0">
                <a:solidFill>
                  <a:schemeClr val="bg1"/>
                </a:solidFill>
              </a:rPr>
              <a:t>.</a:t>
            </a:r>
          </a:p>
        </p:txBody>
      </p:sp>
    </p:spTree>
    <p:extLst>
      <p:ext uri="{BB962C8B-B14F-4D97-AF65-F5344CB8AC3E}">
        <p14:creationId xmlns:p14="http://schemas.microsoft.com/office/powerpoint/2010/main" val="3628128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tel 1"/>
          <p:cNvSpPr txBox="1">
            <a:spLocks/>
          </p:cNvSpPr>
          <p:nvPr/>
        </p:nvSpPr>
        <p:spPr>
          <a:xfrm>
            <a:off x="467544" y="188640"/>
            <a:ext cx="82296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b="1" dirty="0" smtClean="0">
                <a:solidFill>
                  <a:schemeClr val="bg1"/>
                </a:solidFill>
              </a:rPr>
              <a:t>Den asketiske reformperioden</a:t>
            </a:r>
            <a:r>
              <a:rPr lang="nb-NO" dirty="0" smtClean="0">
                <a:solidFill>
                  <a:schemeClr val="bg1"/>
                </a:solidFill>
              </a:rPr>
              <a:t/>
            </a:r>
            <a:br>
              <a:rPr lang="nb-NO" dirty="0" smtClean="0">
                <a:solidFill>
                  <a:schemeClr val="bg1"/>
                </a:solidFill>
              </a:rPr>
            </a:br>
            <a:r>
              <a:rPr lang="nb-NO" sz="3100" dirty="0" smtClean="0">
                <a:solidFill>
                  <a:schemeClr val="bg1"/>
                </a:solidFill>
              </a:rPr>
              <a:t>(600-200 f.v.t)</a:t>
            </a:r>
            <a:r>
              <a:rPr lang="nb-NO" dirty="0" smtClean="0">
                <a:solidFill>
                  <a:schemeClr val="bg1"/>
                </a:solidFill>
              </a:rPr>
              <a:t/>
            </a:r>
            <a:br>
              <a:rPr lang="nb-NO" dirty="0" smtClean="0">
                <a:solidFill>
                  <a:schemeClr val="bg1"/>
                </a:solidFill>
              </a:rPr>
            </a:br>
            <a:endParaRPr lang="nb-NO" dirty="0">
              <a:solidFill>
                <a:schemeClr val="bg1"/>
              </a:solidFill>
            </a:endParaRPr>
          </a:p>
        </p:txBody>
      </p:sp>
      <p:sp>
        <p:nvSpPr>
          <p:cNvPr id="4" name="Rektangel 3"/>
          <p:cNvSpPr/>
          <p:nvPr/>
        </p:nvSpPr>
        <p:spPr>
          <a:xfrm>
            <a:off x="0" y="908720"/>
            <a:ext cx="9144000" cy="6278642"/>
          </a:xfrm>
          <a:prstGeom prst="rect">
            <a:avLst/>
          </a:prstGeom>
        </p:spPr>
        <p:txBody>
          <a:bodyPr wrap="square">
            <a:spAutoFit/>
          </a:bodyPr>
          <a:lstStyle/>
          <a:p>
            <a:pPr marL="342900" indent="-342900">
              <a:spcAft>
                <a:spcPts val="900"/>
              </a:spcAft>
              <a:buFont typeface="Arial" pitchFamily="34" charset="0"/>
              <a:buChar char="•"/>
            </a:pPr>
            <a:r>
              <a:rPr lang="nb-NO" dirty="0" smtClean="0">
                <a:solidFill>
                  <a:schemeClr val="bg1"/>
                </a:solidFill>
              </a:rPr>
              <a:t>På denne tiden oppsto det en asketisk bevegelse. Den var kritiske til brahmanene (presteklassen) og de vediske hymnenes betydning. De </a:t>
            </a:r>
            <a:r>
              <a:rPr lang="nb-NO" dirty="0">
                <a:solidFill>
                  <a:schemeClr val="bg1"/>
                </a:solidFill>
              </a:rPr>
              <a:t>tok avstand fra dyreoffer og lærte </a:t>
            </a:r>
            <a:r>
              <a:rPr lang="nb-NO" b="1" dirty="0" smtClean="0">
                <a:solidFill>
                  <a:schemeClr val="bg1"/>
                </a:solidFill>
              </a:rPr>
              <a:t>ahimsa  </a:t>
            </a:r>
            <a:r>
              <a:rPr lang="nb-NO" dirty="0" smtClean="0">
                <a:solidFill>
                  <a:schemeClr val="bg1"/>
                </a:solidFill>
              </a:rPr>
              <a:t>(«ikke-vold/ikke-beskadigelse».) Denne bevegelsen kan kalles </a:t>
            </a:r>
            <a:r>
              <a:rPr lang="nb-NO" b="1" dirty="0" err="1" smtClean="0">
                <a:solidFill>
                  <a:schemeClr val="bg1"/>
                </a:solidFill>
              </a:rPr>
              <a:t>Shramana</a:t>
            </a:r>
            <a:r>
              <a:rPr lang="nb-NO" b="1" dirty="0" smtClean="0">
                <a:solidFill>
                  <a:schemeClr val="bg1"/>
                </a:solidFill>
              </a:rPr>
              <a:t>-tradisjonen</a:t>
            </a:r>
            <a:r>
              <a:rPr lang="nb-NO" dirty="0" smtClean="0">
                <a:solidFill>
                  <a:schemeClr val="bg1"/>
                </a:solidFill>
              </a:rPr>
              <a:t>.</a:t>
            </a:r>
          </a:p>
          <a:p>
            <a:pPr marL="342900" indent="-342900">
              <a:spcAft>
                <a:spcPts val="900"/>
              </a:spcAft>
              <a:buFont typeface="Arial" pitchFamily="34" charset="0"/>
              <a:buChar char="•"/>
            </a:pPr>
            <a:r>
              <a:rPr lang="nb-NO" dirty="0" smtClean="0">
                <a:solidFill>
                  <a:schemeClr val="bg1"/>
                </a:solidFill>
              </a:rPr>
              <a:t>Asketene så livet somgrunnleggende utilfredsstillende og trodde derfor på </a:t>
            </a:r>
            <a:r>
              <a:rPr lang="nb-NO" b="1" dirty="0" smtClean="0">
                <a:solidFill>
                  <a:schemeClr val="bg1"/>
                </a:solidFill>
              </a:rPr>
              <a:t>samsara</a:t>
            </a:r>
            <a:r>
              <a:rPr lang="nb-NO" dirty="0" smtClean="0">
                <a:solidFill>
                  <a:schemeClr val="bg1"/>
                </a:solidFill>
              </a:rPr>
              <a:t> (gjenfødelsen/kretsløp) og </a:t>
            </a:r>
            <a:r>
              <a:rPr lang="nb-NO" b="1" dirty="0" smtClean="0">
                <a:solidFill>
                  <a:schemeClr val="bg1"/>
                </a:solidFill>
              </a:rPr>
              <a:t>karma</a:t>
            </a:r>
            <a:r>
              <a:rPr lang="nb-NO" dirty="0" smtClean="0">
                <a:solidFill>
                  <a:schemeClr val="bg1"/>
                </a:solidFill>
              </a:rPr>
              <a:t> (handlingsloven). Målet var </a:t>
            </a:r>
            <a:r>
              <a:rPr lang="nb-NO" b="1" dirty="0" smtClean="0">
                <a:solidFill>
                  <a:schemeClr val="bg1"/>
                </a:solidFill>
              </a:rPr>
              <a:t>moksa</a:t>
            </a:r>
            <a:r>
              <a:rPr lang="nb-NO" dirty="0" smtClean="0">
                <a:solidFill>
                  <a:schemeClr val="bg1"/>
                </a:solidFill>
              </a:rPr>
              <a:t> (frelse i betydningen frigjøring).</a:t>
            </a:r>
          </a:p>
          <a:p>
            <a:pPr marL="342900" indent="-342900">
              <a:spcAft>
                <a:spcPts val="900"/>
              </a:spcAft>
              <a:buFont typeface="Arial" pitchFamily="34" charset="0"/>
              <a:buChar char="•"/>
            </a:pPr>
            <a:r>
              <a:rPr lang="nb-NO" dirty="0" smtClean="0">
                <a:solidFill>
                  <a:schemeClr val="bg1"/>
                </a:solidFill>
              </a:rPr>
              <a:t>Asketene ville fjerne uvitenheten ved </a:t>
            </a:r>
            <a:r>
              <a:rPr lang="nb-NO" b="1" dirty="0" smtClean="0">
                <a:solidFill>
                  <a:schemeClr val="bg1"/>
                </a:solidFill>
              </a:rPr>
              <a:t>askese</a:t>
            </a:r>
            <a:r>
              <a:rPr lang="nb-NO" dirty="0" smtClean="0">
                <a:solidFill>
                  <a:schemeClr val="bg1"/>
                </a:solidFill>
              </a:rPr>
              <a:t>, </a:t>
            </a:r>
            <a:r>
              <a:rPr lang="nb-NO" b="1" dirty="0" smtClean="0">
                <a:solidFill>
                  <a:schemeClr val="bg1"/>
                </a:solidFill>
              </a:rPr>
              <a:t>meditasjon</a:t>
            </a:r>
            <a:r>
              <a:rPr lang="nb-NO" dirty="0" smtClean="0">
                <a:solidFill>
                  <a:schemeClr val="bg1"/>
                </a:solidFill>
              </a:rPr>
              <a:t>, </a:t>
            </a:r>
            <a:r>
              <a:rPr lang="nb-NO" b="1" dirty="0" smtClean="0">
                <a:solidFill>
                  <a:schemeClr val="bg1"/>
                </a:solidFill>
              </a:rPr>
              <a:t>yoga</a:t>
            </a:r>
            <a:r>
              <a:rPr lang="nb-NO" dirty="0" smtClean="0">
                <a:solidFill>
                  <a:schemeClr val="bg1"/>
                </a:solidFill>
              </a:rPr>
              <a:t> og </a:t>
            </a:r>
            <a:r>
              <a:rPr lang="nb-NO" b="1" dirty="0" smtClean="0">
                <a:solidFill>
                  <a:schemeClr val="bg1"/>
                </a:solidFill>
              </a:rPr>
              <a:t>innsikt</a:t>
            </a:r>
            <a:r>
              <a:rPr lang="nb-NO" dirty="0" smtClean="0">
                <a:solidFill>
                  <a:schemeClr val="bg1"/>
                </a:solidFill>
              </a:rPr>
              <a:t>. Dette er senere blitt sentrale deler i hinduismen.</a:t>
            </a:r>
          </a:p>
          <a:p>
            <a:pPr marL="342900" indent="-342900">
              <a:spcAft>
                <a:spcPts val="900"/>
              </a:spcAft>
              <a:buFont typeface="Arial" pitchFamily="34" charset="0"/>
              <a:buChar char="•"/>
            </a:pPr>
            <a:r>
              <a:rPr lang="nb-NO" dirty="0" smtClean="0">
                <a:solidFill>
                  <a:schemeClr val="bg1"/>
                </a:solidFill>
              </a:rPr>
              <a:t>Det er i denne perioden </a:t>
            </a:r>
            <a:r>
              <a:rPr lang="nb-NO" b="1" dirty="0" smtClean="0">
                <a:solidFill>
                  <a:schemeClr val="bg1"/>
                </a:solidFill>
              </a:rPr>
              <a:t>Buddhismen </a:t>
            </a:r>
            <a:r>
              <a:rPr lang="nb-NO" dirty="0" smtClean="0">
                <a:solidFill>
                  <a:schemeClr val="bg1"/>
                </a:solidFill>
              </a:rPr>
              <a:t>og </a:t>
            </a:r>
            <a:r>
              <a:rPr lang="nb-NO" b="1" dirty="0" smtClean="0">
                <a:solidFill>
                  <a:schemeClr val="bg1"/>
                </a:solidFill>
              </a:rPr>
              <a:t>Jainismen </a:t>
            </a:r>
            <a:r>
              <a:rPr lang="nb-NO" dirty="0" smtClean="0">
                <a:solidFill>
                  <a:schemeClr val="bg1"/>
                </a:solidFill>
              </a:rPr>
              <a:t>etableres. Disse påvirker </a:t>
            </a:r>
            <a:r>
              <a:rPr lang="nb-NO" smtClean="0">
                <a:solidFill>
                  <a:schemeClr val="bg1"/>
                </a:solidFill>
              </a:rPr>
              <a:t>hinduismen.</a:t>
            </a:r>
            <a:endParaRPr lang="nb-NO" dirty="0" smtClean="0">
              <a:solidFill>
                <a:schemeClr val="bg1"/>
              </a:solidFill>
            </a:endParaRPr>
          </a:p>
          <a:p>
            <a:pPr marL="342900" indent="-342900">
              <a:spcAft>
                <a:spcPts val="900"/>
              </a:spcAft>
              <a:buFont typeface="Arial" pitchFamily="34" charset="0"/>
              <a:buChar char="•"/>
            </a:pPr>
            <a:r>
              <a:rPr lang="nb-NO" dirty="0" smtClean="0">
                <a:solidFill>
                  <a:schemeClr val="bg1"/>
                </a:solidFill>
              </a:rPr>
              <a:t>Viktige deler av dagens hinduisme oppsto i denne perioden. Vi møter det ikke minst i </a:t>
            </a:r>
            <a:r>
              <a:rPr lang="nb-NO" b="1" dirty="0" smtClean="0">
                <a:solidFill>
                  <a:schemeClr val="bg1"/>
                </a:solidFill>
              </a:rPr>
              <a:t>Upanishadene</a:t>
            </a:r>
            <a:r>
              <a:rPr lang="nb-NO" dirty="0" smtClean="0">
                <a:solidFill>
                  <a:schemeClr val="bg1"/>
                </a:solidFill>
              </a:rPr>
              <a:t> (filosofiske skrifter) som er siste del av Vedaene (de åpenbarte hellige skriftene i hinduismen).</a:t>
            </a:r>
          </a:p>
          <a:p>
            <a:pPr marL="342900" indent="-342900">
              <a:spcAft>
                <a:spcPts val="900"/>
              </a:spcAft>
              <a:buFont typeface="Arial" pitchFamily="34" charset="0"/>
              <a:buChar char="•"/>
            </a:pPr>
            <a:r>
              <a:rPr lang="nb-NO" dirty="0" smtClean="0">
                <a:solidFill>
                  <a:schemeClr val="bg1"/>
                </a:solidFill>
              </a:rPr>
              <a:t>Hovedpunkt i </a:t>
            </a:r>
            <a:r>
              <a:rPr lang="nb-NO" b="1" dirty="0" smtClean="0">
                <a:solidFill>
                  <a:schemeClr val="bg1"/>
                </a:solidFill>
              </a:rPr>
              <a:t>Upanishadene</a:t>
            </a:r>
            <a:r>
              <a:rPr lang="nb-NO" dirty="0" smtClean="0">
                <a:solidFill>
                  <a:schemeClr val="bg1"/>
                </a:solidFill>
              </a:rPr>
              <a:t>:</a:t>
            </a:r>
          </a:p>
          <a:p>
            <a:pPr marL="355600" indent="-355600">
              <a:spcAft>
                <a:spcPts val="600"/>
              </a:spcAft>
              <a:tabLst>
                <a:tab pos="622300" algn="l"/>
              </a:tabLst>
            </a:pPr>
            <a:r>
              <a:rPr lang="nb-NO" dirty="0" smtClean="0">
                <a:solidFill>
                  <a:schemeClr val="bg1"/>
                </a:solidFill>
              </a:rPr>
              <a:t>	-	Brahman er kraften som ligger bak / under universet.</a:t>
            </a:r>
          </a:p>
          <a:p>
            <a:pPr marL="355600" indent="-355600">
              <a:spcAft>
                <a:spcPts val="600"/>
              </a:spcAft>
              <a:tabLst>
                <a:tab pos="622300" algn="l"/>
              </a:tabLst>
            </a:pPr>
            <a:r>
              <a:rPr lang="nb-NO" dirty="0" smtClean="0">
                <a:solidFill>
                  <a:schemeClr val="bg1"/>
                </a:solidFill>
              </a:rPr>
              <a:t>	-	Atman (selvet) er identisk med Brahman (verdensaltet/verdenskraften)</a:t>
            </a:r>
          </a:p>
          <a:p>
            <a:pPr marL="622300" indent="-266700">
              <a:spcAft>
                <a:spcPts val="600"/>
              </a:spcAft>
              <a:tabLst>
                <a:tab pos="622300" algn="l"/>
              </a:tabLst>
            </a:pPr>
            <a:r>
              <a:rPr lang="nb-NO" dirty="0" smtClean="0">
                <a:solidFill>
                  <a:schemeClr val="bg1"/>
                </a:solidFill>
              </a:rPr>
              <a:t>-	Målet er at atman skal løsrives fra </a:t>
            </a:r>
            <a:r>
              <a:rPr lang="nb-NO" b="1" dirty="0" smtClean="0">
                <a:solidFill>
                  <a:schemeClr val="bg1"/>
                </a:solidFill>
              </a:rPr>
              <a:t>samsara </a:t>
            </a:r>
            <a:r>
              <a:rPr lang="nb-NO" dirty="0" smtClean="0">
                <a:solidFill>
                  <a:schemeClr val="bg1"/>
                </a:solidFill>
              </a:rPr>
              <a:t>ved å erkjenne enheten med brahman gjennom meditasjon og yoga.</a:t>
            </a:r>
          </a:p>
          <a:p>
            <a:pPr marL="622300" indent="-622300">
              <a:spcAft>
                <a:spcPts val="1200"/>
              </a:spcAft>
              <a:tabLst>
                <a:tab pos="622300" algn="l"/>
              </a:tabLst>
            </a:pPr>
            <a:endParaRPr lang="nb-NO" dirty="0" smtClean="0">
              <a:solidFill>
                <a:schemeClr val="bg1"/>
              </a:solidFill>
            </a:endParaRPr>
          </a:p>
        </p:txBody>
      </p:sp>
    </p:spTree>
    <p:extLst>
      <p:ext uri="{BB962C8B-B14F-4D97-AF65-F5344CB8AC3E}">
        <p14:creationId xmlns:p14="http://schemas.microsoft.com/office/powerpoint/2010/main" val="2855670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a:t>
            </a:r>
            <a:endParaRPr lang="nb-NO" dirty="0"/>
          </a:p>
        </p:txBody>
      </p:sp>
      <p:sp>
        <p:nvSpPr>
          <p:cNvPr id="3" name="Plassholder for innhold 2"/>
          <p:cNvSpPr>
            <a:spLocks noGrp="1"/>
          </p:cNvSpPr>
          <p:nvPr>
            <p:ph idx="1"/>
          </p:nvPr>
        </p:nvSpPr>
        <p:spPr/>
        <p:txBody>
          <a:bodyPr/>
          <a:lstStyle/>
          <a:p>
            <a:r>
              <a:rPr lang="nb-NO" dirty="0" smtClean="0"/>
              <a:t>Les teksten «Vedanta – einskapen med det guddommelege» og utdraget om Vedanta.</a:t>
            </a:r>
          </a:p>
          <a:p>
            <a:r>
              <a:rPr lang="nb-NO" dirty="0" smtClean="0"/>
              <a:t>Diskuter oppgavene i teksten</a:t>
            </a:r>
          </a:p>
          <a:p>
            <a:endParaRPr lang="nb-NO" dirty="0"/>
          </a:p>
        </p:txBody>
      </p:sp>
    </p:spTree>
    <p:extLst>
      <p:ext uri="{BB962C8B-B14F-4D97-AF65-F5344CB8AC3E}">
        <p14:creationId xmlns:p14="http://schemas.microsoft.com/office/powerpoint/2010/main" val="3815250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tel 1"/>
          <p:cNvSpPr txBox="1">
            <a:spLocks/>
          </p:cNvSpPr>
          <p:nvPr/>
        </p:nvSpPr>
        <p:spPr>
          <a:xfrm>
            <a:off x="467544" y="260648"/>
            <a:ext cx="82296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b="1" dirty="0" smtClean="0">
                <a:solidFill>
                  <a:schemeClr val="bg1"/>
                </a:solidFill>
              </a:rPr>
              <a:t>Utvikling av klassisk hinduisme</a:t>
            </a:r>
            <a:r>
              <a:rPr lang="nb-NO" dirty="0" smtClean="0">
                <a:solidFill>
                  <a:schemeClr val="bg1"/>
                </a:solidFill>
              </a:rPr>
              <a:t/>
            </a:r>
            <a:br>
              <a:rPr lang="nb-NO" dirty="0" smtClean="0">
                <a:solidFill>
                  <a:schemeClr val="bg1"/>
                </a:solidFill>
              </a:rPr>
            </a:br>
            <a:r>
              <a:rPr lang="nb-NO" sz="3100" dirty="0" smtClean="0">
                <a:solidFill>
                  <a:schemeClr val="bg1"/>
                </a:solidFill>
              </a:rPr>
              <a:t>(200 f.v.t-1100 e.v.t)</a:t>
            </a:r>
            <a:r>
              <a:rPr lang="nb-NO" dirty="0" smtClean="0">
                <a:solidFill>
                  <a:schemeClr val="bg1"/>
                </a:solidFill>
              </a:rPr>
              <a:t/>
            </a:r>
            <a:br>
              <a:rPr lang="nb-NO" dirty="0" smtClean="0">
                <a:solidFill>
                  <a:schemeClr val="bg1"/>
                </a:solidFill>
              </a:rPr>
            </a:br>
            <a:endParaRPr lang="nb-NO" dirty="0">
              <a:solidFill>
                <a:schemeClr val="bg1"/>
              </a:solidFill>
            </a:endParaRPr>
          </a:p>
        </p:txBody>
      </p:sp>
      <p:sp>
        <p:nvSpPr>
          <p:cNvPr id="3" name="Rektangel 2"/>
          <p:cNvSpPr/>
          <p:nvPr/>
        </p:nvSpPr>
        <p:spPr>
          <a:xfrm>
            <a:off x="323528" y="980728"/>
            <a:ext cx="8640960" cy="5801588"/>
          </a:xfrm>
          <a:prstGeom prst="rect">
            <a:avLst/>
          </a:prstGeom>
        </p:spPr>
        <p:txBody>
          <a:bodyPr wrap="square">
            <a:spAutoFit/>
          </a:bodyPr>
          <a:lstStyle/>
          <a:p>
            <a:pPr marL="342900" indent="-342900">
              <a:spcAft>
                <a:spcPts val="900"/>
              </a:spcAft>
              <a:buFont typeface="Arial" pitchFamily="34" charset="0"/>
              <a:buChar char="•"/>
            </a:pPr>
            <a:r>
              <a:rPr lang="nb-NO" sz="2400" dirty="0" smtClean="0">
                <a:solidFill>
                  <a:schemeClr val="bg1"/>
                </a:solidFill>
              </a:rPr>
              <a:t>Svært mye av det som er typisk for dagens hinduisme utvikles i denne perioden. </a:t>
            </a:r>
          </a:p>
          <a:p>
            <a:pPr marL="342900" indent="-342900">
              <a:spcAft>
                <a:spcPts val="900"/>
              </a:spcAft>
              <a:buFont typeface="Arial" pitchFamily="34" charset="0"/>
              <a:buChar char="•"/>
            </a:pPr>
            <a:r>
              <a:rPr lang="nb-NO" sz="2400" b="1" dirty="0" smtClean="0">
                <a:solidFill>
                  <a:schemeClr val="bg1"/>
                </a:solidFill>
              </a:rPr>
              <a:t>Religiøse tankesystemer som Samkhya, Yoga og Vedanta </a:t>
            </a:r>
            <a:r>
              <a:rPr lang="nb-NO" sz="2400" dirty="0" smtClean="0">
                <a:solidFill>
                  <a:schemeClr val="bg1"/>
                </a:solidFill>
              </a:rPr>
              <a:t>blir etablert. Forholdet mellom atman og brahman er sentralt her.</a:t>
            </a:r>
          </a:p>
          <a:p>
            <a:pPr marL="342900" indent="-342900">
              <a:spcAft>
                <a:spcPts val="900"/>
              </a:spcAft>
              <a:buFont typeface="Arial" pitchFamily="34" charset="0"/>
              <a:buChar char="•"/>
            </a:pPr>
            <a:r>
              <a:rPr lang="nb-NO" sz="2400" b="1" dirty="0" err="1" smtClean="0">
                <a:solidFill>
                  <a:schemeClr val="bg1"/>
                </a:solidFill>
              </a:rPr>
              <a:t>Bhakti</a:t>
            </a:r>
            <a:r>
              <a:rPr lang="nb-NO" sz="2400" dirty="0" smtClean="0">
                <a:solidFill>
                  <a:schemeClr val="bg1"/>
                </a:solidFill>
              </a:rPr>
              <a:t> (hengivenhet) </a:t>
            </a:r>
            <a:r>
              <a:rPr lang="nb-NO" sz="2400" b="1" dirty="0" smtClean="0">
                <a:solidFill>
                  <a:schemeClr val="bg1"/>
                </a:solidFill>
              </a:rPr>
              <a:t>blir viktigste frelsesvei</a:t>
            </a:r>
            <a:r>
              <a:rPr lang="nb-NO" sz="2400" dirty="0" smtClean="0">
                <a:solidFill>
                  <a:schemeClr val="bg1"/>
                </a:solidFill>
              </a:rPr>
              <a:t>. Handler om å tilbe personlig gud (teisme). Disse oppstod utenfor den brahminske kjernetradisjon, men bidro til å endre denne. Tanken om bhakti er gammel, men brer nå om seg. Den personlige Gud og følelsesmessig tilbedelse blir sentralt.</a:t>
            </a:r>
          </a:p>
          <a:p>
            <a:pPr marL="342900" indent="-342900">
              <a:spcAft>
                <a:spcPts val="900"/>
              </a:spcAft>
              <a:buFont typeface="Arial" pitchFamily="34" charset="0"/>
              <a:buChar char="•"/>
            </a:pPr>
            <a:r>
              <a:rPr lang="nb-NO" sz="2400" dirty="0">
                <a:solidFill>
                  <a:schemeClr val="bg1"/>
                </a:solidFill>
              </a:rPr>
              <a:t>Det er nå vi for alvor møter sentrale gudene i dagens hinduismen, som </a:t>
            </a:r>
            <a:r>
              <a:rPr lang="nb-NO" sz="2400" b="1" dirty="0" smtClean="0">
                <a:solidFill>
                  <a:schemeClr val="bg1"/>
                </a:solidFill>
              </a:rPr>
              <a:t>Vishnu</a:t>
            </a:r>
            <a:r>
              <a:rPr lang="nb-NO" sz="2400" dirty="0" smtClean="0">
                <a:solidFill>
                  <a:schemeClr val="bg1"/>
                </a:solidFill>
              </a:rPr>
              <a:t>, </a:t>
            </a:r>
            <a:r>
              <a:rPr lang="nb-NO" sz="2400" b="1" dirty="0">
                <a:solidFill>
                  <a:schemeClr val="bg1"/>
                </a:solidFill>
              </a:rPr>
              <a:t>Shiva</a:t>
            </a:r>
            <a:r>
              <a:rPr lang="nb-NO" sz="2400" dirty="0">
                <a:solidFill>
                  <a:schemeClr val="bg1"/>
                </a:solidFill>
              </a:rPr>
              <a:t>, </a:t>
            </a:r>
            <a:r>
              <a:rPr lang="nb-NO" sz="2400" b="1" dirty="0">
                <a:solidFill>
                  <a:schemeClr val="bg1"/>
                </a:solidFill>
              </a:rPr>
              <a:t>Durga</a:t>
            </a:r>
            <a:r>
              <a:rPr lang="nb-NO" sz="2400" dirty="0">
                <a:solidFill>
                  <a:schemeClr val="bg1"/>
                </a:solidFill>
              </a:rPr>
              <a:t>, </a:t>
            </a:r>
            <a:r>
              <a:rPr lang="nb-NO" sz="2400" b="1" dirty="0">
                <a:solidFill>
                  <a:schemeClr val="bg1"/>
                </a:solidFill>
              </a:rPr>
              <a:t>Krishna</a:t>
            </a:r>
            <a:r>
              <a:rPr lang="nb-NO" sz="2400" dirty="0">
                <a:solidFill>
                  <a:schemeClr val="bg1"/>
                </a:solidFill>
              </a:rPr>
              <a:t>, </a:t>
            </a:r>
            <a:r>
              <a:rPr lang="nb-NO" sz="2400" b="1" dirty="0">
                <a:solidFill>
                  <a:schemeClr val="bg1"/>
                </a:solidFill>
              </a:rPr>
              <a:t>Rama</a:t>
            </a:r>
            <a:r>
              <a:rPr lang="nb-NO" sz="2400" dirty="0">
                <a:solidFill>
                  <a:schemeClr val="bg1"/>
                </a:solidFill>
              </a:rPr>
              <a:t>, </a:t>
            </a:r>
            <a:r>
              <a:rPr lang="nb-NO" sz="2400" b="1" dirty="0">
                <a:solidFill>
                  <a:schemeClr val="bg1"/>
                </a:solidFill>
              </a:rPr>
              <a:t>Ganesha </a:t>
            </a:r>
            <a:r>
              <a:rPr lang="nb-NO" sz="2400" b="1" dirty="0" smtClean="0">
                <a:solidFill>
                  <a:schemeClr val="bg1"/>
                </a:solidFill>
              </a:rPr>
              <a:t>etc.</a:t>
            </a:r>
            <a:endParaRPr lang="nb-NO" sz="2400" b="1" dirty="0">
              <a:solidFill>
                <a:schemeClr val="bg1"/>
              </a:solidFill>
            </a:endParaRPr>
          </a:p>
          <a:p>
            <a:pPr>
              <a:spcAft>
                <a:spcPts val="1200"/>
              </a:spcAft>
            </a:pPr>
            <a:endParaRPr lang="nb-NO" sz="1900" dirty="0" smtClean="0">
              <a:solidFill>
                <a:schemeClr val="bg1"/>
              </a:solidFill>
            </a:endParaRPr>
          </a:p>
          <a:p>
            <a:pPr marL="342900" indent="-342900">
              <a:spcAft>
                <a:spcPts val="1200"/>
              </a:spcAft>
              <a:buFont typeface="Arial" pitchFamily="34" charset="0"/>
              <a:buChar char="•"/>
            </a:pPr>
            <a:endParaRPr lang="nb-NO" sz="1900" dirty="0" smtClean="0">
              <a:solidFill>
                <a:schemeClr val="bg1"/>
              </a:solidFill>
            </a:endParaRPr>
          </a:p>
          <a:p>
            <a:pPr marL="342900" indent="-342900">
              <a:spcAft>
                <a:spcPts val="1200"/>
              </a:spcAft>
              <a:buFont typeface="Arial" pitchFamily="34" charset="0"/>
              <a:buChar char="•"/>
            </a:pPr>
            <a:endParaRPr lang="nb-NO" sz="1900" dirty="0">
              <a:solidFill>
                <a:schemeClr val="bg1"/>
              </a:solidFill>
            </a:endParaRPr>
          </a:p>
        </p:txBody>
      </p:sp>
    </p:spTree>
    <p:extLst>
      <p:ext uri="{BB962C8B-B14F-4D97-AF65-F5344CB8AC3E}">
        <p14:creationId xmlns:p14="http://schemas.microsoft.com/office/powerpoint/2010/main" val="1190675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1052736"/>
          </a:xfrm>
          <a:solidFill>
            <a:schemeClr val="accent6"/>
          </a:solidFill>
        </p:spPr>
        <p:txBody>
          <a:bodyPr/>
          <a:lstStyle/>
          <a:p>
            <a:endParaRPr lang="nb-NO" dirty="0"/>
          </a:p>
        </p:txBody>
      </p:sp>
      <p:sp>
        <p:nvSpPr>
          <p:cNvPr id="3" name="Plassholder for innhold 2"/>
          <p:cNvSpPr>
            <a:spLocks noGrp="1"/>
          </p:cNvSpPr>
          <p:nvPr>
            <p:ph idx="1"/>
          </p:nvPr>
        </p:nvSpPr>
        <p:spPr>
          <a:xfrm>
            <a:off x="0" y="1052736"/>
            <a:ext cx="9144000" cy="5805264"/>
          </a:xfrm>
          <a:solidFill>
            <a:schemeClr val="accent6"/>
          </a:solidFill>
        </p:spPr>
        <p:txBody>
          <a:bodyPr>
            <a:normAutofit fontScale="85000" lnSpcReduction="20000"/>
          </a:bodyPr>
          <a:lstStyle/>
          <a:p>
            <a:pPr>
              <a:spcAft>
                <a:spcPts val="900"/>
              </a:spcAft>
            </a:pPr>
            <a:r>
              <a:rPr lang="nb-NO" b="1" dirty="0" smtClean="0">
                <a:solidFill>
                  <a:schemeClr val="bg1"/>
                </a:solidFill>
              </a:rPr>
              <a:t>Vishnuisme</a:t>
            </a:r>
            <a:r>
              <a:rPr lang="nb-NO" dirty="0" smtClean="0">
                <a:solidFill>
                  <a:schemeClr val="bg1"/>
                </a:solidFill>
              </a:rPr>
              <a:t> og </a:t>
            </a:r>
            <a:r>
              <a:rPr lang="nb-NO" b="1" dirty="0" smtClean="0">
                <a:solidFill>
                  <a:schemeClr val="bg1"/>
                </a:solidFill>
              </a:rPr>
              <a:t>shivaisme</a:t>
            </a:r>
            <a:r>
              <a:rPr lang="nb-NO" dirty="0" smtClean="0">
                <a:solidFill>
                  <a:schemeClr val="bg1"/>
                </a:solidFill>
              </a:rPr>
              <a:t> blir de dominerende retningene. </a:t>
            </a:r>
            <a:r>
              <a:rPr lang="nb-NO" b="1" dirty="0" smtClean="0">
                <a:solidFill>
                  <a:schemeClr val="bg1"/>
                </a:solidFill>
              </a:rPr>
              <a:t>Gudinnetradisjonen</a:t>
            </a:r>
            <a:r>
              <a:rPr lang="nb-NO" dirty="0" smtClean="0">
                <a:solidFill>
                  <a:schemeClr val="bg1"/>
                </a:solidFill>
              </a:rPr>
              <a:t> vokser.</a:t>
            </a:r>
          </a:p>
          <a:p>
            <a:pPr>
              <a:spcAft>
                <a:spcPts val="900"/>
              </a:spcAft>
            </a:pPr>
            <a:r>
              <a:rPr lang="nb-NO" b="1" dirty="0" smtClean="0">
                <a:solidFill>
                  <a:schemeClr val="bg1"/>
                </a:solidFill>
              </a:rPr>
              <a:t>Hindutempelene</a:t>
            </a:r>
            <a:r>
              <a:rPr lang="nb-NO" dirty="0" smtClean="0">
                <a:solidFill>
                  <a:schemeClr val="bg1"/>
                </a:solidFill>
              </a:rPr>
              <a:t>, slik vi kjenner dem, utvikles i denne perioden. Før foregikk ritualene i friluft.</a:t>
            </a:r>
          </a:p>
          <a:p>
            <a:pPr>
              <a:spcAft>
                <a:spcPts val="900"/>
              </a:spcAft>
            </a:pPr>
            <a:r>
              <a:rPr lang="nb-NO" dirty="0" smtClean="0">
                <a:solidFill>
                  <a:schemeClr val="bg1"/>
                </a:solidFill>
              </a:rPr>
              <a:t>Offer erstattes av rituell tilbedelse (</a:t>
            </a:r>
            <a:r>
              <a:rPr lang="nb-NO" b="1" dirty="0" smtClean="0">
                <a:solidFill>
                  <a:schemeClr val="bg1"/>
                </a:solidFill>
              </a:rPr>
              <a:t>puja</a:t>
            </a:r>
            <a:r>
              <a:rPr lang="nb-NO" dirty="0" smtClean="0">
                <a:solidFill>
                  <a:schemeClr val="bg1"/>
                </a:solidFill>
              </a:rPr>
              <a:t>)</a:t>
            </a:r>
          </a:p>
          <a:p>
            <a:pPr>
              <a:spcAft>
                <a:spcPts val="900"/>
              </a:spcAft>
            </a:pPr>
            <a:r>
              <a:rPr lang="nb-NO" dirty="0" smtClean="0">
                <a:solidFill>
                  <a:schemeClr val="bg1"/>
                </a:solidFill>
              </a:rPr>
              <a:t>Tradisjonell hinduistisk forestilling om </a:t>
            </a:r>
            <a:r>
              <a:rPr lang="nb-NO" b="1" dirty="0" smtClean="0">
                <a:solidFill>
                  <a:schemeClr val="bg1"/>
                </a:solidFill>
              </a:rPr>
              <a:t>karma</a:t>
            </a:r>
            <a:r>
              <a:rPr lang="nb-NO" dirty="0" smtClean="0">
                <a:solidFill>
                  <a:schemeClr val="bg1"/>
                </a:solidFill>
              </a:rPr>
              <a:t>, </a:t>
            </a:r>
            <a:r>
              <a:rPr lang="nb-NO" b="1" dirty="0" smtClean="0">
                <a:solidFill>
                  <a:schemeClr val="bg1"/>
                </a:solidFill>
              </a:rPr>
              <a:t>samsara</a:t>
            </a:r>
            <a:r>
              <a:rPr lang="nb-NO" dirty="0" smtClean="0">
                <a:solidFill>
                  <a:schemeClr val="bg1"/>
                </a:solidFill>
              </a:rPr>
              <a:t> og </a:t>
            </a:r>
            <a:r>
              <a:rPr lang="nb-NO" b="1" dirty="0" smtClean="0">
                <a:solidFill>
                  <a:schemeClr val="bg1"/>
                </a:solidFill>
              </a:rPr>
              <a:t>moksa</a:t>
            </a:r>
            <a:r>
              <a:rPr lang="nb-NO" dirty="0" smtClean="0">
                <a:solidFill>
                  <a:schemeClr val="bg1"/>
                </a:solidFill>
              </a:rPr>
              <a:t> utvikles.</a:t>
            </a:r>
          </a:p>
          <a:p>
            <a:pPr>
              <a:spcAft>
                <a:spcPts val="900"/>
              </a:spcAft>
            </a:pPr>
            <a:r>
              <a:rPr lang="nb-NO" dirty="0" smtClean="0">
                <a:solidFill>
                  <a:schemeClr val="bg1"/>
                </a:solidFill>
              </a:rPr>
              <a:t>Tanken om de </a:t>
            </a:r>
            <a:r>
              <a:rPr lang="nb-NO" b="1" dirty="0" smtClean="0">
                <a:solidFill>
                  <a:schemeClr val="bg1"/>
                </a:solidFill>
              </a:rPr>
              <a:t>fire livsstadier</a:t>
            </a:r>
            <a:r>
              <a:rPr lang="nb-NO" dirty="0" smtClean="0">
                <a:solidFill>
                  <a:schemeClr val="bg1"/>
                </a:solidFill>
              </a:rPr>
              <a:t>.</a:t>
            </a:r>
          </a:p>
          <a:p>
            <a:pPr>
              <a:spcAft>
                <a:spcPts val="900"/>
              </a:spcAft>
            </a:pPr>
            <a:r>
              <a:rPr lang="nb-NO" b="1" dirty="0" smtClean="0">
                <a:solidFill>
                  <a:schemeClr val="bg1"/>
                </a:solidFill>
              </a:rPr>
              <a:t>Dharma</a:t>
            </a:r>
            <a:r>
              <a:rPr lang="nb-NO" dirty="0" smtClean="0">
                <a:solidFill>
                  <a:schemeClr val="bg1"/>
                </a:solidFill>
              </a:rPr>
              <a:t> betyr nå først og fremst de pliktene og rettighetene som er knyttet til klasse og  til livsstadiet</a:t>
            </a:r>
          </a:p>
          <a:p>
            <a:pPr>
              <a:spcAft>
                <a:spcPts val="900"/>
              </a:spcAft>
            </a:pPr>
            <a:r>
              <a:rPr lang="nb-NO" dirty="0" smtClean="0">
                <a:solidFill>
                  <a:schemeClr val="bg1"/>
                </a:solidFill>
              </a:rPr>
              <a:t>Viktige diktverk som utvikles: </a:t>
            </a:r>
          </a:p>
          <a:p>
            <a:pPr marL="800100" lvl="1" indent="-342900">
              <a:spcAft>
                <a:spcPts val="900"/>
              </a:spcAft>
              <a:buFont typeface="Wingdings" pitchFamily="2" charset="2"/>
              <a:buChar char="ü"/>
            </a:pPr>
            <a:r>
              <a:rPr lang="nb-NO" b="1" dirty="0" smtClean="0">
                <a:solidFill>
                  <a:schemeClr val="bg1"/>
                </a:solidFill>
              </a:rPr>
              <a:t>Mahabharata</a:t>
            </a:r>
            <a:r>
              <a:rPr lang="nb-NO" dirty="0" smtClean="0">
                <a:solidFill>
                  <a:schemeClr val="bg1"/>
                </a:solidFill>
              </a:rPr>
              <a:t>, </a:t>
            </a:r>
            <a:r>
              <a:rPr lang="nb-NO" b="1" dirty="0" smtClean="0">
                <a:solidFill>
                  <a:schemeClr val="bg1"/>
                </a:solidFill>
              </a:rPr>
              <a:t>Ramayana, Purana</a:t>
            </a:r>
            <a:r>
              <a:rPr lang="nb-NO" dirty="0" smtClean="0">
                <a:solidFill>
                  <a:schemeClr val="bg1"/>
                </a:solidFill>
              </a:rPr>
              <a:t>-litteraturen.</a:t>
            </a:r>
          </a:p>
        </p:txBody>
      </p:sp>
    </p:spTree>
    <p:extLst>
      <p:ext uri="{BB962C8B-B14F-4D97-AF65-F5344CB8AC3E}">
        <p14:creationId xmlns:p14="http://schemas.microsoft.com/office/powerpoint/2010/main" val="691537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a:t>
            </a:r>
            <a:endParaRPr lang="nb-NO" dirty="0"/>
          </a:p>
        </p:txBody>
      </p:sp>
      <p:sp>
        <p:nvSpPr>
          <p:cNvPr id="3" name="Plassholder for innhold 2"/>
          <p:cNvSpPr>
            <a:spLocks noGrp="1"/>
          </p:cNvSpPr>
          <p:nvPr>
            <p:ph idx="1"/>
          </p:nvPr>
        </p:nvSpPr>
        <p:spPr/>
        <p:txBody>
          <a:bodyPr/>
          <a:lstStyle/>
          <a:p>
            <a:r>
              <a:rPr lang="nb-NO" dirty="0" smtClean="0"/>
              <a:t>Les teksten «Bhakti – Bhagavadgita»</a:t>
            </a:r>
          </a:p>
          <a:p>
            <a:r>
              <a:rPr lang="nb-NO" dirty="0" smtClean="0"/>
              <a:t>Diskuter spørsmålene</a:t>
            </a:r>
            <a:endParaRPr lang="nb-NO" dirty="0"/>
          </a:p>
        </p:txBody>
      </p:sp>
    </p:spTree>
    <p:extLst>
      <p:ext uri="{BB962C8B-B14F-4D97-AF65-F5344CB8AC3E}">
        <p14:creationId xmlns:p14="http://schemas.microsoft.com/office/powerpoint/2010/main" val="41020420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1417638"/>
          </a:xfrm>
          <a:solidFill>
            <a:schemeClr val="accent6"/>
          </a:solidFill>
        </p:spPr>
        <p:txBody>
          <a:bodyPr/>
          <a:lstStyle/>
          <a:p>
            <a:r>
              <a:rPr lang="nb-NO" dirty="0" smtClean="0">
                <a:solidFill>
                  <a:schemeClr val="bg1"/>
                </a:solidFill>
              </a:rPr>
              <a:t>Tantrismen</a:t>
            </a:r>
            <a:endParaRPr lang="nb-NO" dirty="0">
              <a:solidFill>
                <a:schemeClr val="bg1"/>
              </a:solidFill>
            </a:endParaRPr>
          </a:p>
        </p:txBody>
      </p:sp>
      <p:sp>
        <p:nvSpPr>
          <p:cNvPr id="3" name="Plassholder for innhold 2"/>
          <p:cNvSpPr>
            <a:spLocks noGrp="1"/>
          </p:cNvSpPr>
          <p:nvPr>
            <p:ph idx="1"/>
          </p:nvPr>
        </p:nvSpPr>
        <p:spPr>
          <a:xfrm>
            <a:off x="0" y="1412776"/>
            <a:ext cx="9144000" cy="5445224"/>
          </a:xfrm>
          <a:solidFill>
            <a:schemeClr val="accent6"/>
          </a:solidFill>
        </p:spPr>
        <p:txBody>
          <a:bodyPr>
            <a:normAutofit/>
          </a:bodyPr>
          <a:lstStyle/>
          <a:p>
            <a:r>
              <a:rPr lang="nb-NO" dirty="0" smtClean="0">
                <a:solidFill>
                  <a:schemeClr val="bg1"/>
                </a:solidFill>
              </a:rPr>
              <a:t>Tantrismen kommer fra tekster som kaller tantra (800-tallet). </a:t>
            </a:r>
          </a:p>
          <a:p>
            <a:r>
              <a:rPr lang="nb-NO" dirty="0" smtClean="0">
                <a:solidFill>
                  <a:schemeClr val="bg1"/>
                </a:solidFill>
              </a:rPr>
              <a:t>Tantriske </a:t>
            </a:r>
            <a:r>
              <a:rPr lang="nb-NO" dirty="0">
                <a:solidFill>
                  <a:schemeClr val="bg1"/>
                </a:solidFill>
              </a:rPr>
              <a:t>tekster er </a:t>
            </a:r>
            <a:r>
              <a:rPr lang="nb-NO" b="1" dirty="0">
                <a:solidFill>
                  <a:schemeClr val="bg1"/>
                </a:solidFill>
              </a:rPr>
              <a:t>esoteriske</a:t>
            </a:r>
            <a:r>
              <a:rPr lang="nb-NO" dirty="0">
                <a:solidFill>
                  <a:schemeClr val="bg1"/>
                </a:solidFill>
              </a:rPr>
              <a:t> (for de innvidde). De kan sørge for løsrivelse etter dette livet. </a:t>
            </a:r>
          </a:p>
          <a:p>
            <a:r>
              <a:rPr lang="nb-NO" dirty="0">
                <a:solidFill>
                  <a:schemeClr val="bg1"/>
                </a:solidFill>
              </a:rPr>
              <a:t>Det er kun et fåtall som er med i tantriske grupper, men de har stor innflytelse. Kan være knyttet til shivaismen, vishnuismen eller shaktismen.</a:t>
            </a:r>
          </a:p>
          <a:p>
            <a:endParaRPr lang="nb-NO" dirty="0">
              <a:solidFill>
                <a:schemeClr val="bg1"/>
              </a:solidFill>
            </a:endParaRPr>
          </a:p>
        </p:txBody>
      </p:sp>
    </p:spTree>
    <p:extLst>
      <p:ext uri="{BB962C8B-B14F-4D97-AF65-F5344CB8AC3E}">
        <p14:creationId xmlns:p14="http://schemas.microsoft.com/office/powerpoint/2010/main" val="4019952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Religioner i India</a:t>
            </a:r>
            <a:endParaRPr lang="nb-NO" dirty="0"/>
          </a:p>
        </p:txBody>
      </p:sp>
      <p:sp>
        <p:nvSpPr>
          <p:cNvPr id="4" name="TekstSylinder 3"/>
          <p:cNvSpPr txBox="1"/>
          <p:nvPr/>
        </p:nvSpPr>
        <p:spPr>
          <a:xfrm>
            <a:off x="1115616" y="1988840"/>
            <a:ext cx="2160240" cy="1569660"/>
          </a:xfrm>
          <a:prstGeom prst="rect">
            <a:avLst/>
          </a:prstGeom>
          <a:noFill/>
        </p:spPr>
        <p:txBody>
          <a:bodyPr wrap="square" rtlCol="0">
            <a:spAutoFit/>
          </a:bodyPr>
          <a:lstStyle/>
          <a:p>
            <a:r>
              <a:rPr lang="nb-NO" sz="2400" dirty="0"/>
              <a:t>Hinduismen</a:t>
            </a:r>
          </a:p>
          <a:p>
            <a:r>
              <a:rPr lang="nb-NO" sz="2400" dirty="0"/>
              <a:t>Buddhismen</a:t>
            </a:r>
          </a:p>
          <a:p>
            <a:r>
              <a:rPr lang="nb-NO" sz="2400" dirty="0"/>
              <a:t>Jainisme</a:t>
            </a:r>
          </a:p>
          <a:p>
            <a:r>
              <a:rPr lang="nb-NO" sz="2400" dirty="0"/>
              <a:t>Sikhisme</a:t>
            </a:r>
          </a:p>
        </p:txBody>
      </p:sp>
      <p:sp>
        <p:nvSpPr>
          <p:cNvPr id="5" name="TekstSylinder 4"/>
          <p:cNvSpPr txBox="1"/>
          <p:nvPr/>
        </p:nvSpPr>
        <p:spPr>
          <a:xfrm>
            <a:off x="1112600" y="4316903"/>
            <a:ext cx="2019240" cy="1569660"/>
          </a:xfrm>
          <a:prstGeom prst="rect">
            <a:avLst/>
          </a:prstGeom>
          <a:noFill/>
        </p:spPr>
        <p:txBody>
          <a:bodyPr wrap="square" rtlCol="0">
            <a:spAutoFit/>
          </a:bodyPr>
          <a:lstStyle/>
          <a:p>
            <a:r>
              <a:rPr lang="nb-NO" sz="2400" dirty="0"/>
              <a:t>Islam</a:t>
            </a:r>
          </a:p>
          <a:p>
            <a:r>
              <a:rPr lang="nb-NO" sz="2400" dirty="0"/>
              <a:t>Kristendom</a:t>
            </a:r>
          </a:p>
          <a:p>
            <a:r>
              <a:rPr lang="nb-NO" sz="2400" dirty="0" smtClean="0"/>
              <a:t>Jødedom</a:t>
            </a:r>
          </a:p>
          <a:p>
            <a:r>
              <a:rPr lang="nb-NO" sz="2400" dirty="0" smtClean="0"/>
              <a:t>Zoroastrisme</a:t>
            </a:r>
            <a:endParaRPr lang="nb-NO" sz="2400" dirty="0"/>
          </a:p>
        </p:txBody>
      </p:sp>
      <p:sp>
        <p:nvSpPr>
          <p:cNvPr id="6" name="Høyre klammeparentes 5"/>
          <p:cNvSpPr/>
          <p:nvPr/>
        </p:nvSpPr>
        <p:spPr>
          <a:xfrm>
            <a:off x="3560284" y="2125598"/>
            <a:ext cx="216024" cy="129614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8" name="Høyre klammeparentes 7"/>
          <p:cNvSpPr/>
          <p:nvPr/>
        </p:nvSpPr>
        <p:spPr>
          <a:xfrm>
            <a:off x="3563888" y="4509115"/>
            <a:ext cx="216024" cy="12961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9" name="TekstSylinder 8"/>
          <p:cNvSpPr txBox="1"/>
          <p:nvPr/>
        </p:nvSpPr>
        <p:spPr>
          <a:xfrm>
            <a:off x="4903440" y="2552737"/>
            <a:ext cx="2016224" cy="1117229"/>
          </a:xfrm>
          <a:prstGeom prst="rect">
            <a:avLst/>
          </a:prstGeom>
          <a:noFill/>
        </p:spPr>
        <p:txBody>
          <a:bodyPr wrap="square" rtlCol="0">
            <a:spAutoFit/>
          </a:bodyPr>
          <a:lstStyle/>
          <a:p>
            <a:r>
              <a:rPr lang="nb-NO" b="1" dirty="0" smtClean="0"/>
              <a:t>Indiske religioner</a:t>
            </a:r>
          </a:p>
          <a:p>
            <a:endParaRPr lang="nb-NO" dirty="0" smtClean="0"/>
          </a:p>
          <a:p>
            <a:r>
              <a:rPr lang="nb-NO" dirty="0" smtClean="0"/>
              <a:t>Opphav i India</a:t>
            </a:r>
            <a:endParaRPr lang="nb-NO" dirty="0"/>
          </a:p>
        </p:txBody>
      </p:sp>
      <p:sp>
        <p:nvSpPr>
          <p:cNvPr id="10" name="TekstSylinder 9"/>
          <p:cNvSpPr txBox="1"/>
          <p:nvPr/>
        </p:nvSpPr>
        <p:spPr>
          <a:xfrm>
            <a:off x="4932040" y="5025950"/>
            <a:ext cx="2880320" cy="923330"/>
          </a:xfrm>
          <a:prstGeom prst="rect">
            <a:avLst/>
          </a:prstGeom>
          <a:noFill/>
        </p:spPr>
        <p:txBody>
          <a:bodyPr wrap="square" rtlCol="0">
            <a:spAutoFit/>
          </a:bodyPr>
          <a:lstStyle/>
          <a:p>
            <a:r>
              <a:rPr lang="nb-NO" b="1" dirty="0" smtClean="0"/>
              <a:t>Religioner som finnes i India</a:t>
            </a:r>
          </a:p>
          <a:p>
            <a:endParaRPr lang="nb-NO" dirty="0" smtClean="0"/>
          </a:p>
          <a:p>
            <a:r>
              <a:rPr lang="nb-NO" dirty="0" smtClean="0"/>
              <a:t>Kommet utenfra</a:t>
            </a:r>
            <a:endParaRPr lang="nb-NO" dirty="0"/>
          </a:p>
        </p:txBody>
      </p:sp>
    </p:spTree>
    <p:extLst>
      <p:ext uri="{BB962C8B-B14F-4D97-AF65-F5344CB8AC3E}">
        <p14:creationId xmlns:p14="http://schemas.microsoft.com/office/powerpoint/2010/main" val="2111898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1628800"/>
          </a:xfrm>
          <a:solidFill>
            <a:schemeClr val="accent6"/>
          </a:solidFill>
        </p:spPr>
        <p:txBody>
          <a:bodyPr/>
          <a:lstStyle/>
          <a:p>
            <a:r>
              <a:rPr lang="nb-NO" dirty="0" smtClean="0">
                <a:solidFill>
                  <a:schemeClr val="bg1"/>
                </a:solidFill>
              </a:rPr>
              <a:t>Kjennetegn ved tantrismen</a:t>
            </a:r>
            <a:endParaRPr lang="nb-NO" dirty="0">
              <a:solidFill>
                <a:schemeClr val="bg1"/>
              </a:solidFill>
            </a:endParaRPr>
          </a:p>
        </p:txBody>
      </p:sp>
      <p:sp>
        <p:nvSpPr>
          <p:cNvPr id="3" name="Plassholder for innhold 2"/>
          <p:cNvSpPr>
            <a:spLocks noGrp="1"/>
          </p:cNvSpPr>
          <p:nvPr>
            <p:ph idx="1"/>
          </p:nvPr>
        </p:nvSpPr>
        <p:spPr>
          <a:xfrm>
            <a:off x="0" y="1600200"/>
            <a:ext cx="9144000" cy="5257800"/>
          </a:xfrm>
          <a:solidFill>
            <a:schemeClr val="accent6"/>
          </a:solidFill>
        </p:spPr>
        <p:txBody>
          <a:bodyPr>
            <a:normAutofit fontScale="92500" lnSpcReduction="20000"/>
          </a:bodyPr>
          <a:lstStyle/>
          <a:p>
            <a:pPr lvl="0"/>
            <a:r>
              <a:rPr lang="nb-NO" dirty="0" smtClean="0">
                <a:solidFill>
                  <a:schemeClr val="bg1"/>
                </a:solidFill>
              </a:rPr>
              <a:t>En </a:t>
            </a:r>
            <a:r>
              <a:rPr lang="nb-NO" dirty="0">
                <a:solidFill>
                  <a:schemeClr val="bg1"/>
                </a:solidFill>
              </a:rPr>
              <a:t>samling metoder og symboler av rituell karakter (ikke vediske)</a:t>
            </a:r>
          </a:p>
          <a:p>
            <a:pPr lvl="0"/>
            <a:r>
              <a:rPr lang="nb-NO" dirty="0">
                <a:solidFill>
                  <a:schemeClr val="bg1"/>
                </a:solidFill>
              </a:rPr>
              <a:t>Knyttet til </a:t>
            </a:r>
            <a:r>
              <a:rPr lang="nb-NO" dirty="0" smtClean="0">
                <a:solidFill>
                  <a:schemeClr val="bg1"/>
                </a:solidFill>
              </a:rPr>
              <a:t>Guruer</a:t>
            </a:r>
            <a:endParaRPr lang="nb-NO" dirty="0">
              <a:solidFill>
                <a:schemeClr val="bg1"/>
              </a:solidFill>
            </a:endParaRPr>
          </a:p>
          <a:p>
            <a:pPr lvl="0"/>
            <a:r>
              <a:rPr lang="nb-NO" dirty="0" smtClean="0">
                <a:solidFill>
                  <a:schemeClr val="bg1"/>
                </a:solidFill>
              </a:rPr>
              <a:t>Tantrismen forutsetter at den makt som guddommene har også finnes latent i mennesket og kan vekkes til live og utnyttes ved hjelp av ritualer, meditasjon og yoga-øvelser</a:t>
            </a:r>
          </a:p>
          <a:p>
            <a:r>
              <a:rPr lang="nb-NO" dirty="0" smtClean="0">
                <a:solidFill>
                  <a:schemeClr val="bg1"/>
                </a:solidFill>
              </a:rPr>
              <a:t>Man ønsker å overstige all todeling (mellom mannlig og kvinnelig, demonisk og guddommelig, asketisk og erotisk).</a:t>
            </a:r>
          </a:p>
          <a:p>
            <a:r>
              <a:rPr lang="nb-NO" dirty="0" smtClean="0">
                <a:solidFill>
                  <a:schemeClr val="bg1"/>
                </a:solidFill>
              </a:rPr>
              <a:t>Ikke asketisk – lystfølelse viktig</a:t>
            </a:r>
          </a:p>
          <a:p>
            <a:r>
              <a:rPr lang="nb-NO" dirty="0" smtClean="0">
                <a:solidFill>
                  <a:schemeClr val="bg1"/>
                </a:solidFill>
              </a:rPr>
              <a:t>Gjør «forbudte ting» for å oppleve ikke-dualitet.</a:t>
            </a:r>
          </a:p>
          <a:p>
            <a:pPr lvl="0"/>
            <a:endParaRPr lang="nb-NO"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3196898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bg1"/>
                </a:solidFill>
              </a:rPr>
              <a:t>Hinduisme blir verdensreligion</a:t>
            </a:r>
            <a:br>
              <a:rPr lang="nb-NO" dirty="0" smtClean="0">
                <a:solidFill>
                  <a:schemeClr val="bg1"/>
                </a:solidFill>
              </a:rPr>
            </a:br>
            <a:r>
              <a:rPr lang="nb-NO" sz="2700" dirty="0" smtClean="0">
                <a:solidFill>
                  <a:schemeClr val="bg1"/>
                </a:solidFill>
              </a:rPr>
              <a:t>(Indisk-engelske perioden: 1757 – i dag)</a:t>
            </a:r>
            <a:endParaRPr lang="nb-NO" sz="2700" dirty="0">
              <a:solidFill>
                <a:schemeClr val="bg1"/>
              </a:solidFill>
            </a:endParaRPr>
          </a:p>
        </p:txBody>
      </p:sp>
      <p:sp>
        <p:nvSpPr>
          <p:cNvPr id="4" name="TekstSylinder 3"/>
          <p:cNvSpPr txBox="1"/>
          <p:nvPr/>
        </p:nvSpPr>
        <p:spPr>
          <a:xfrm>
            <a:off x="395536" y="1772816"/>
            <a:ext cx="8352928" cy="3908762"/>
          </a:xfrm>
          <a:prstGeom prst="rect">
            <a:avLst/>
          </a:prstGeom>
          <a:noFill/>
        </p:spPr>
        <p:txBody>
          <a:bodyPr wrap="square" rtlCol="0">
            <a:spAutoFit/>
          </a:bodyPr>
          <a:lstStyle/>
          <a:p>
            <a:pPr marL="285750" indent="-285750">
              <a:spcAft>
                <a:spcPts val="1200"/>
              </a:spcAft>
              <a:buFont typeface="Arial" pitchFamily="34" charset="0"/>
              <a:buChar char="•"/>
            </a:pPr>
            <a:r>
              <a:rPr lang="nb-NO" dirty="0">
                <a:solidFill>
                  <a:schemeClr val="bg1"/>
                </a:solidFill>
              </a:rPr>
              <a:t>Møte med kristendom og </a:t>
            </a:r>
            <a:r>
              <a:rPr lang="nb-NO" dirty="0" smtClean="0">
                <a:solidFill>
                  <a:schemeClr val="bg1"/>
                </a:solidFill>
              </a:rPr>
              <a:t>britisk </a:t>
            </a:r>
            <a:r>
              <a:rPr lang="nb-NO" dirty="0">
                <a:solidFill>
                  <a:schemeClr val="bg1"/>
                </a:solidFill>
              </a:rPr>
              <a:t>koloniherredømme fikk betydning for utviklingen av hinduismen. På 1800-tallet bidro en rekke tenkere til å fornye hinduismen. Disse kalles reformhinduister.</a:t>
            </a:r>
          </a:p>
          <a:p>
            <a:pPr marL="285750" indent="-285750">
              <a:spcAft>
                <a:spcPts val="1200"/>
              </a:spcAft>
              <a:buFont typeface="Arial" pitchFamily="34" charset="0"/>
              <a:buChar char="•"/>
            </a:pPr>
            <a:r>
              <a:rPr lang="nb-NO" dirty="0">
                <a:solidFill>
                  <a:schemeClr val="bg1"/>
                </a:solidFill>
              </a:rPr>
              <a:t>Reformhinduismen brukte ofte engelsk. Det gjorde at denne varianten ble viktig i Vesten.</a:t>
            </a:r>
          </a:p>
          <a:p>
            <a:pPr marL="285750" indent="-285750">
              <a:spcAft>
                <a:spcPts val="1200"/>
              </a:spcAft>
              <a:buFont typeface="Arial" pitchFamily="34" charset="0"/>
              <a:buChar char="•"/>
            </a:pPr>
            <a:r>
              <a:rPr lang="nb-NO" dirty="0">
                <a:solidFill>
                  <a:schemeClr val="bg1"/>
                </a:solidFill>
              </a:rPr>
              <a:t>Reformhinduismen er opptatt av </a:t>
            </a:r>
            <a:r>
              <a:rPr lang="nb-NO" dirty="0" smtClean="0">
                <a:solidFill>
                  <a:schemeClr val="bg1"/>
                </a:solidFill>
              </a:rPr>
              <a:t>enhetsfilosofien </a:t>
            </a:r>
            <a:r>
              <a:rPr lang="nb-NO" dirty="0">
                <a:solidFill>
                  <a:schemeClr val="bg1"/>
                </a:solidFill>
              </a:rPr>
              <a:t>i </a:t>
            </a:r>
            <a:r>
              <a:rPr lang="nb-NO" dirty="0" smtClean="0">
                <a:solidFill>
                  <a:schemeClr val="bg1"/>
                </a:solidFill>
              </a:rPr>
              <a:t>Upanishadene </a:t>
            </a:r>
            <a:r>
              <a:rPr lang="nb-NO" dirty="0">
                <a:solidFill>
                  <a:schemeClr val="bg1"/>
                </a:solidFill>
              </a:rPr>
              <a:t>og Bhagavadgita. </a:t>
            </a:r>
          </a:p>
          <a:p>
            <a:pPr marL="285750" indent="-285750">
              <a:spcAft>
                <a:spcPts val="1200"/>
              </a:spcAft>
              <a:buFont typeface="Arial" pitchFamily="34" charset="0"/>
              <a:buChar char="•"/>
            </a:pPr>
            <a:r>
              <a:rPr lang="nb-NO" dirty="0">
                <a:solidFill>
                  <a:schemeClr val="bg1"/>
                </a:solidFill>
              </a:rPr>
              <a:t>Denne retningen var kritiske til mange sosiale utslag hinduismen hadde fått (for eksempel </a:t>
            </a:r>
            <a:r>
              <a:rPr lang="nb-NO" dirty="0" smtClean="0">
                <a:solidFill>
                  <a:schemeClr val="bg1"/>
                </a:solidFill>
              </a:rPr>
              <a:t>enkebrenning, kastevesenet etc.)</a:t>
            </a:r>
            <a:endParaRPr lang="nb-NO" dirty="0">
              <a:solidFill>
                <a:schemeClr val="bg1"/>
              </a:solidFill>
            </a:endParaRPr>
          </a:p>
          <a:p>
            <a:pPr marL="285750" indent="-285750">
              <a:spcAft>
                <a:spcPts val="1200"/>
              </a:spcAft>
              <a:buFont typeface="Arial" pitchFamily="34" charset="0"/>
              <a:buChar char="•"/>
            </a:pPr>
            <a:r>
              <a:rPr lang="nb-NO" dirty="0" smtClean="0">
                <a:solidFill>
                  <a:schemeClr val="bg1"/>
                </a:solidFill>
              </a:rPr>
              <a:t>Mange </a:t>
            </a:r>
            <a:r>
              <a:rPr lang="nb-NO" dirty="0">
                <a:solidFill>
                  <a:schemeClr val="bg1"/>
                </a:solidFill>
              </a:rPr>
              <a:t>ville også i stor grad forkaste tilbedelse av guder i gudestatuer, en rekke ritualer og presteklassens privilegier.</a:t>
            </a:r>
          </a:p>
          <a:p>
            <a:endParaRPr lang="nb-NO" dirty="0"/>
          </a:p>
        </p:txBody>
      </p:sp>
    </p:spTree>
    <p:extLst>
      <p:ext uri="{BB962C8B-B14F-4D97-AF65-F5344CB8AC3E}">
        <p14:creationId xmlns:p14="http://schemas.microsoft.com/office/powerpoint/2010/main" val="23827946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a:xfrm>
            <a:off x="0" y="116632"/>
            <a:ext cx="9144000" cy="6741368"/>
          </a:xfrm>
          <a:solidFill>
            <a:schemeClr val="accent6"/>
          </a:solidFill>
        </p:spPr>
        <p:txBody>
          <a:bodyPr>
            <a:normAutofit fontScale="92500"/>
          </a:bodyPr>
          <a:lstStyle/>
          <a:p>
            <a:pPr marL="285750" indent="-285750">
              <a:spcAft>
                <a:spcPts val="1200"/>
              </a:spcAft>
            </a:pPr>
            <a:r>
              <a:rPr lang="nb-NO" dirty="0" smtClean="0">
                <a:solidFill>
                  <a:schemeClr val="bg1"/>
                </a:solidFill>
              </a:rPr>
              <a:t>Ramakrishnamisjonen og neo-hinduismen</a:t>
            </a:r>
          </a:p>
          <a:p>
            <a:pPr marL="685800" lvl="1">
              <a:spcAft>
                <a:spcPts val="1200"/>
              </a:spcAft>
            </a:pPr>
            <a:r>
              <a:rPr lang="nb-NO" dirty="0" smtClean="0">
                <a:solidFill>
                  <a:schemeClr val="bg1"/>
                </a:solidFill>
              </a:rPr>
              <a:t>Aller religioner var sanne</a:t>
            </a:r>
          </a:p>
          <a:p>
            <a:pPr marL="685800" lvl="1">
              <a:spcAft>
                <a:spcPts val="1200"/>
              </a:spcAft>
            </a:pPr>
            <a:r>
              <a:rPr lang="nb-NO" dirty="0" err="1" smtClean="0">
                <a:solidFill>
                  <a:schemeClr val="bg1"/>
                </a:solidFill>
              </a:rPr>
              <a:t>Vivekenanda</a:t>
            </a:r>
            <a:r>
              <a:rPr lang="nb-NO" dirty="0" smtClean="0">
                <a:solidFill>
                  <a:schemeClr val="bg1"/>
                </a:solidFill>
              </a:rPr>
              <a:t> og religionenes verdensparlament (1893)</a:t>
            </a:r>
          </a:p>
          <a:p>
            <a:pPr marL="685800" lvl="1">
              <a:spcAft>
                <a:spcPts val="1200"/>
              </a:spcAft>
            </a:pPr>
            <a:r>
              <a:rPr lang="nb-NO" dirty="0" smtClean="0">
                <a:solidFill>
                  <a:schemeClr val="bg1"/>
                </a:solidFill>
              </a:rPr>
              <a:t>Det åndelige vs. den materielle kultur</a:t>
            </a:r>
          </a:p>
          <a:p>
            <a:pPr marL="285750" indent="-285750">
              <a:spcAft>
                <a:spcPts val="1200"/>
              </a:spcAft>
            </a:pPr>
            <a:r>
              <a:rPr lang="nb-NO" dirty="0" smtClean="0">
                <a:solidFill>
                  <a:schemeClr val="bg1"/>
                </a:solidFill>
              </a:rPr>
              <a:t>Hindunasjonalisme og uavhengighetskamp (1947)</a:t>
            </a:r>
          </a:p>
          <a:p>
            <a:pPr marL="685800" lvl="1">
              <a:spcAft>
                <a:spcPts val="1200"/>
              </a:spcAft>
            </a:pPr>
            <a:r>
              <a:rPr lang="nb-NO" dirty="0" smtClean="0">
                <a:solidFill>
                  <a:schemeClr val="bg1"/>
                </a:solidFill>
              </a:rPr>
              <a:t>En </a:t>
            </a:r>
            <a:r>
              <a:rPr lang="nb-NO" dirty="0">
                <a:solidFill>
                  <a:schemeClr val="bg1"/>
                </a:solidFill>
              </a:rPr>
              <a:t>sentral person for hinduismens omdømme i Vesten var Mahatma Gandhi.</a:t>
            </a:r>
          </a:p>
          <a:p>
            <a:pPr marL="685800" lvl="1">
              <a:spcAft>
                <a:spcPts val="1200"/>
              </a:spcAft>
            </a:pPr>
            <a:r>
              <a:rPr lang="nb-NO" dirty="0">
                <a:solidFill>
                  <a:schemeClr val="bg1"/>
                </a:solidFill>
              </a:rPr>
              <a:t>Gandhi framholdt tanken om </a:t>
            </a:r>
            <a:r>
              <a:rPr lang="nb-NO" dirty="0" err="1">
                <a:solidFill>
                  <a:schemeClr val="bg1"/>
                </a:solidFill>
              </a:rPr>
              <a:t>ikke-vold</a:t>
            </a:r>
            <a:r>
              <a:rPr lang="nb-NO" dirty="0">
                <a:solidFill>
                  <a:schemeClr val="bg1"/>
                </a:solidFill>
              </a:rPr>
              <a:t>/ikke-beskadigelse som sentral. I følge ham var det en viktig frelsesvei</a:t>
            </a:r>
            <a:r>
              <a:rPr lang="nb-NO" dirty="0" smtClean="0">
                <a:solidFill>
                  <a:schemeClr val="bg1"/>
                </a:solidFill>
              </a:rPr>
              <a:t>.</a:t>
            </a:r>
          </a:p>
          <a:p>
            <a:pPr marL="685800" lvl="1">
              <a:spcAft>
                <a:spcPts val="1200"/>
              </a:spcAft>
            </a:pPr>
            <a:r>
              <a:rPr lang="nb-NO" dirty="0" smtClean="0">
                <a:solidFill>
                  <a:schemeClr val="bg1"/>
                </a:solidFill>
              </a:rPr>
              <a:t>Det var også viktig i kampen mot kolonistyret</a:t>
            </a:r>
            <a:endParaRPr lang="nb-NO" dirty="0">
              <a:solidFill>
                <a:schemeClr val="bg1"/>
              </a:solidFill>
            </a:endParaRPr>
          </a:p>
          <a:p>
            <a:pPr marL="285750" indent="-285750">
              <a:spcAft>
                <a:spcPts val="1200"/>
              </a:spcAft>
            </a:pPr>
            <a:r>
              <a:rPr lang="nb-NO" dirty="0">
                <a:solidFill>
                  <a:schemeClr val="bg1"/>
                </a:solidFill>
              </a:rPr>
              <a:t>Andre mente at voldelige midler var tillatt (B.G. </a:t>
            </a:r>
            <a:r>
              <a:rPr lang="nb-NO" dirty="0" err="1">
                <a:solidFill>
                  <a:schemeClr val="bg1"/>
                </a:solidFill>
              </a:rPr>
              <a:t>Tilak</a:t>
            </a:r>
            <a:r>
              <a:rPr lang="nb-NO" dirty="0">
                <a:solidFill>
                  <a:schemeClr val="bg1"/>
                </a:solidFill>
              </a:rPr>
              <a:t>)</a:t>
            </a:r>
          </a:p>
          <a:p>
            <a:endParaRPr lang="nb-NO" dirty="0"/>
          </a:p>
        </p:txBody>
      </p:sp>
    </p:spTree>
    <p:extLst>
      <p:ext uri="{BB962C8B-B14F-4D97-AF65-F5344CB8AC3E}">
        <p14:creationId xmlns:p14="http://schemas.microsoft.com/office/powerpoint/2010/main" val="9375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609600" y="192596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dirty="0" smtClean="0"/>
          </a:p>
          <a:p>
            <a:r>
              <a:rPr lang="nb-NO" dirty="0" smtClean="0"/>
              <a:t>Hellige tekster</a:t>
            </a:r>
            <a:endParaRPr lang="nb-NO" dirty="0"/>
          </a:p>
        </p:txBody>
      </p:sp>
    </p:spTree>
    <p:extLst>
      <p:ext uri="{BB962C8B-B14F-4D97-AF65-F5344CB8AC3E}">
        <p14:creationId xmlns:p14="http://schemas.microsoft.com/office/powerpoint/2010/main" val="3609094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2 hovedtyper hellige tekster</a:t>
            </a:r>
            <a:endParaRPr lang="nb-NO" dirty="0"/>
          </a:p>
        </p:txBody>
      </p:sp>
      <p:sp>
        <p:nvSpPr>
          <p:cNvPr id="3" name="Plassholder for innhold 2"/>
          <p:cNvSpPr>
            <a:spLocks noGrp="1"/>
          </p:cNvSpPr>
          <p:nvPr>
            <p:ph idx="1"/>
          </p:nvPr>
        </p:nvSpPr>
        <p:spPr/>
        <p:txBody>
          <a:bodyPr/>
          <a:lstStyle/>
          <a:p>
            <a:pPr marL="457200" indent="-457200">
              <a:buAutoNum type="arabicPeriod"/>
            </a:pPr>
            <a:r>
              <a:rPr lang="nb-NO" i="1" dirty="0" smtClean="0"/>
              <a:t>Shruti </a:t>
            </a:r>
            <a:r>
              <a:rPr lang="nb-NO" dirty="0" smtClean="0"/>
              <a:t>(det som har blitt hørt) -  åpenbarte tekster</a:t>
            </a:r>
          </a:p>
          <a:p>
            <a:pPr marL="457200" indent="-457200">
              <a:buAutoNum type="arabicPeriod"/>
            </a:pPr>
            <a:r>
              <a:rPr lang="nb-NO" i="1" dirty="0" smtClean="0"/>
              <a:t>Smriti </a:t>
            </a:r>
            <a:r>
              <a:rPr lang="nb-NO" dirty="0" smtClean="0"/>
              <a:t>(det som er husket) - lagd </a:t>
            </a:r>
            <a:r>
              <a:rPr lang="nb-NO" dirty="0"/>
              <a:t>av </a:t>
            </a:r>
            <a:r>
              <a:rPr lang="nb-NO" dirty="0" smtClean="0"/>
              <a:t>mennesker. Smriti </a:t>
            </a:r>
            <a:r>
              <a:rPr lang="nb-NO" dirty="0"/>
              <a:t>utdyper shruti. </a:t>
            </a:r>
          </a:p>
          <a:p>
            <a:endParaRPr lang="nb-NO" dirty="0"/>
          </a:p>
        </p:txBody>
      </p:sp>
    </p:spTree>
    <p:extLst>
      <p:ext uri="{BB962C8B-B14F-4D97-AF65-F5344CB8AC3E}">
        <p14:creationId xmlns:p14="http://schemas.microsoft.com/office/powerpoint/2010/main" val="1882134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Shruti</a:t>
            </a:r>
            <a:r>
              <a:rPr lang="nb-NO" dirty="0" smtClean="0"/>
              <a:t> - Vediske tekster</a:t>
            </a:r>
            <a:endParaRPr lang="nb-NO" dirty="0"/>
          </a:p>
        </p:txBody>
      </p:sp>
      <p:sp>
        <p:nvSpPr>
          <p:cNvPr id="3" name="Plassholder for innhold 2"/>
          <p:cNvSpPr>
            <a:spLocks noGrp="1"/>
          </p:cNvSpPr>
          <p:nvPr>
            <p:ph idx="1"/>
          </p:nvPr>
        </p:nvSpPr>
        <p:spPr/>
        <p:txBody>
          <a:bodyPr/>
          <a:lstStyle/>
          <a:p>
            <a:r>
              <a:rPr lang="nb-NO" dirty="0"/>
              <a:t>Veda betyr </a:t>
            </a:r>
            <a:r>
              <a:rPr lang="nb-NO" dirty="0" smtClean="0"/>
              <a:t>«å vite», </a:t>
            </a:r>
            <a:r>
              <a:rPr lang="nb-NO" dirty="0"/>
              <a:t>og tekstene er på gammel sanskrit. Veda er åpenbarte </a:t>
            </a:r>
            <a:r>
              <a:rPr lang="nb-NO" dirty="0" smtClean="0"/>
              <a:t>tekster.</a:t>
            </a:r>
            <a:endParaRPr lang="nb-NO" dirty="0"/>
          </a:p>
          <a:p>
            <a:pPr lvl="0"/>
            <a:r>
              <a:rPr lang="nb-NO" dirty="0" smtClean="0"/>
              <a:t>Overhørt </a:t>
            </a:r>
            <a:r>
              <a:rPr lang="nb-NO" dirty="0"/>
              <a:t>av vismenn og overført muntlig fra lærer til elev.</a:t>
            </a:r>
          </a:p>
          <a:p>
            <a:pPr lvl="0"/>
            <a:r>
              <a:rPr lang="nb-NO" dirty="0"/>
              <a:t>Veda er evig, åpenbares av Gud ved begynnelsen av hver skapelsessyklus.</a:t>
            </a:r>
          </a:p>
          <a:p>
            <a:pPr lvl="0"/>
            <a:r>
              <a:rPr lang="nb-NO" dirty="0"/>
              <a:t>Vedaskriftene er flere samlinger, Rigveda er den eldste og meste kjente pluss </a:t>
            </a:r>
            <a:r>
              <a:rPr lang="nb-NO" dirty="0" smtClean="0"/>
              <a:t>3 andre (Yajurveda, Samaveda og Atharvaveda). </a:t>
            </a:r>
          </a:p>
          <a:p>
            <a:pPr lvl="0"/>
            <a:r>
              <a:rPr lang="nb-NO" dirty="0" smtClean="0"/>
              <a:t>Vedaenes 4 tekster </a:t>
            </a:r>
            <a:r>
              <a:rPr lang="nb-NO" dirty="0"/>
              <a:t>er igjen delt inn i 4 kategorier.</a:t>
            </a:r>
          </a:p>
          <a:p>
            <a:pPr marL="0" indent="0">
              <a:buNone/>
            </a:pPr>
            <a:endParaRPr lang="nb-NO" dirty="0"/>
          </a:p>
        </p:txBody>
      </p:sp>
    </p:spTree>
    <p:extLst>
      <p:ext uri="{BB962C8B-B14F-4D97-AF65-F5344CB8AC3E}">
        <p14:creationId xmlns:p14="http://schemas.microsoft.com/office/powerpoint/2010/main" val="41231568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04664"/>
            <a:ext cx="8229600" cy="1119336"/>
          </a:xfrm>
        </p:spPr>
        <p:txBody>
          <a:bodyPr>
            <a:normAutofit fontScale="90000"/>
          </a:bodyPr>
          <a:lstStyle/>
          <a:p>
            <a:pPr lvl="0"/>
            <a:r>
              <a:rPr lang="nb-NO" sz="3600" dirty="0" smtClean="0"/>
              <a:t/>
            </a:r>
            <a:br>
              <a:rPr lang="nb-NO" sz="3600" dirty="0" smtClean="0"/>
            </a:br>
            <a:r>
              <a:rPr lang="nb-NO" sz="3600" dirty="0" smtClean="0"/>
              <a:t>De 4 </a:t>
            </a:r>
            <a:r>
              <a:rPr lang="nb-NO" sz="3600" dirty="0"/>
              <a:t>kategorier.</a:t>
            </a:r>
            <a:r>
              <a:rPr lang="nb-NO" dirty="0"/>
              <a:t/>
            </a:r>
            <a:br>
              <a:rPr lang="nb-NO" dirty="0"/>
            </a:br>
            <a:endParaRPr lang="nb-NO" dirty="0"/>
          </a:p>
        </p:txBody>
      </p:sp>
      <p:sp>
        <p:nvSpPr>
          <p:cNvPr id="3" name="Plassholder for innhold 2"/>
          <p:cNvSpPr>
            <a:spLocks noGrp="1"/>
          </p:cNvSpPr>
          <p:nvPr>
            <p:ph idx="1"/>
          </p:nvPr>
        </p:nvSpPr>
        <p:spPr/>
        <p:txBody>
          <a:bodyPr>
            <a:normAutofit lnSpcReduction="10000"/>
          </a:bodyPr>
          <a:lstStyle/>
          <a:p>
            <a:pPr marL="0" indent="0">
              <a:buNone/>
            </a:pPr>
            <a:endParaRPr lang="nb-NO" dirty="0"/>
          </a:p>
          <a:p>
            <a:pPr marL="731520" lvl="1" indent="-457200">
              <a:buFont typeface="+mj-lt"/>
              <a:buAutoNum type="arabicPeriod"/>
            </a:pPr>
            <a:r>
              <a:rPr lang="nb-NO" dirty="0"/>
              <a:t>Samhita (selve tekstsamlingen) inneholder </a:t>
            </a:r>
            <a:r>
              <a:rPr lang="nb-NO" dirty="0" smtClean="0"/>
              <a:t>hymner </a:t>
            </a:r>
            <a:r>
              <a:rPr lang="nb-NO" dirty="0"/>
              <a:t>til gudene </a:t>
            </a:r>
            <a:r>
              <a:rPr lang="nb-NO" dirty="0" smtClean="0"/>
              <a:t>(f.eks. Agni</a:t>
            </a:r>
            <a:r>
              <a:rPr lang="nb-NO" dirty="0"/>
              <a:t>, Indra, Soma, 1500-100 f.kr. (tidlig </a:t>
            </a:r>
            <a:r>
              <a:rPr lang="nb-NO" dirty="0" smtClean="0"/>
              <a:t>vediske skrifter)</a:t>
            </a:r>
            <a:endParaRPr lang="nb-NO" dirty="0"/>
          </a:p>
          <a:p>
            <a:pPr marL="731520" lvl="1" indent="-457200">
              <a:buFont typeface="+mj-lt"/>
              <a:buAutoNum type="arabicPeriod"/>
            </a:pPr>
            <a:r>
              <a:rPr lang="nb-NO" dirty="0"/>
              <a:t>Brahmana (offerbok) er rituelle håndbøker som omhandler forskrifter for korrekt utførte offerriter. (Her er historier om floden som utsletter alle </a:t>
            </a:r>
            <a:r>
              <a:rPr lang="nb-NO" dirty="0" smtClean="0"/>
              <a:t>mennesker </a:t>
            </a:r>
            <a:r>
              <a:rPr lang="nb-NO" dirty="0"/>
              <a:t>unntatt en som bygger en båt, og om en mann som Gud befaler å ofre sin egen sønn (</a:t>
            </a:r>
            <a:r>
              <a:rPr lang="nb-NO" dirty="0" smtClean="0"/>
              <a:t>Senvediske skrifter) </a:t>
            </a:r>
            <a:r>
              <a:rPr lang="nb-NO" dirty="0"/>
              <a:t>(900-600 f.kr)</a:t>
            </a:r>
          </a:p>
          <a:p>
            <a:pPr marL="731520" lvl="1" indent="-457200">
              <a:buFont typeface="+mj-lt"/>
              <a:buAutoNum type="arabicPeriod"/>
            </a:pPr>
            <a:r>
              <a:rPr lang="nb-NO" dirty="0"/>
              <a:t>Aranyaka (mer filosofiske og inneholder spekulasjone rom offerets indre mening</a:t>
            </a:r>
            <a:r>
              <a:rPr lang="nb-NO" dirty="0" smtClean="0"/>
              <a:t>).</a:t>
            </a:r>
            <a:r>
              <a:rPr lang="nb-NO" dirty="0"/>
              <a:t> </a:t>
            </a:r>
            <a:r>
              <a:rPr lang="nb-NO" dirty="0" smtClean="0"/>
              <a:t>(Senvediske skrifter)</a:t>
            </a:r>
            <a:endParaRPr lang="nb-NO" dirty="0"/>
          </a:p>
          <a:p>
            <a:pPr marL="731520" lvl="1" indent="-457200">
              <a:buFont typeface="+mj-lt"/>
              <a:buAutoNum type="arabicPeriod"/>
            </a:pPr>
            <a:r>
              <a:rPr lang="nb-NO" dirty="0" smtClean="0"/>
              <a:t>Upanishadene </a:t>
            </a:r>
            <a:r>
              <a:rPr lang="nb-NO" dirty="0"/>
              <a:t>(«sitte ned ved siden av»). Tekstene er knyttet til ritualer og erkjennelse og til praktisering av dette. Dette er filosofiske tekster som omhandler atman og forholdet til </a:t>
            </a:r>
            <a:r>
              <a:rPr lang="nb-NO" dirty="0" smtClean="0"/>
              <a:t>Brahman</a:t>
            </a:r>
            <a:r>
              <a:rPr lang="nb-NO" dirty="0"/>
              <a:t>, verdenssjelen. Offerets indre mening har tatt over</a:t>
            </a:r>
            <a:r>
              <a:rPr lang="nb-NO" dirty="0" smtClean="0"/>
              <a:t>.</a:t>
            </a:r>
            <a:r>
              <a:rPr lang="nb-NO" dirty="0"/>
              <a:t> (Senvediske skrifter)</a:t>
            </a:r>
          </a:p>
          <a:p>
            <a:endParaRPr lang="nb-NO" dirty="0"/>
          </a:p>
        </p:txBody>
      </p:sp>
    </p:spTree>
    <p:extLst>
      <p:ext uri="{BB962C8B-B14F-4D97-AF65-F5344CB8AC3E}">
        <p14:creationId xmlns:p14="http://schemas.microsoft.com/office/powerpoint/2010/main" val="14450956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 fra Rigveda – </a:t>
            </a:r>
            <a:r>
              <a:rPr lang="nb-NO" dirty="0"/>
              <a:t>V</a:t>
            </a:r>
            <a:r>
              <a:rPr lang="nb-NO" dirty="0" smtClean="0"/>
              <a:t>arnas tilblivelse</a:t>
            </a:r>
            <a:endParaRPr lang="nb-NO" dirty="0"/>
          </a:p>
        </p:txBody>
      </p:sp>
      <p:sp>
        <p:nvSpPr>
          <p:cNvPr id="3" name="Plassholder for innhold 2"/>
          <p:cNvSpPr>
            <a:spLocks noGrp="1"/>
          </p:cNvSpPr>
          <p:nvPr>
            <p:ph idx="1"/>
          </p:nvPr>
        </p:nvSpPr>
        <p:spPr/>
        <p:txBody>
          <a:bodyPr>
            <a:normAutofit/>
          </a:bodyPr>
          <a:lstStyle/>
          <a:p>
            <a:pPr marL="0" indent="0">
              <a:buNone/>
            </a:pPr>
            <a:r>
              <a:rPr lang="da-DK" dirty="0"/>
              <a:t>"Da de sønderdelte Purusa, </a:t>
            </a:r>
            <a:r>
              <a:rPr lang="da-DK" dirty="0" smtClean="0"/>
              <a:t>hvor mange </a:t>
            </a:r>
            <a:r>
              <a:rPr lang="da-DK" dirty="0"/>
              <a:t>dele delte de ham så i? Hvad kaldtes hans mund, hans arme, hans lår og hans fødder? Hans mund var brahmanen, hans arme blev lavet til krigerkasten, hans lår var vaisyaen, og af hans fødder fødtes sudraen." </a:t>
            </a:r>
            <a:endParaRPr lang="da-DK" dirty="0" smtClean="0"/>
          </a:p>
          <a:p>
            <a:pPr marL="0" indent="0">
              <a:buNone/>
            </a:pPr>
            <a:endParaRPr lang="da-DK" sz="1800" dirty="0" smtClean="0"/>
          </a:p>
          <a:p>
            <a:pPr marL="0" indent="0">
              <a:buNone/>
            </a:pPr>
            <a:r>
              <a:rPr lang="da-DK" sz="1800" dirty="0" smtClean="0"/>
              <a:t>(</a:t>
            </a:r>
            <a:r>
              <a:rPr lang="da-DK" sz="1800" dirty="0"/>
              <a:t>RigVeda X, 90, 11-12, i: Sven Fenger: "Religionshistoriske Tekster i Dansk </a:t>
            </a:r>
            <a:r>
              <a:rPr lang="da-DK" sz="1800" dirty="0" smtClean="0"/>
              <a:t>Oversættelse</a:t>
            </a:r>
            <a:r>
              <a:rPr lang="da-DK" sz="1800" dirty="0"/>
              <a:t>", 1919</a:t>
            </a:r>
            <a:r>
              <a:rPr lang="da-DK" sz="1800" dirty="0" smtClean="0"/>
              <a:t>).</a:t>
            </a:r>
            <a:endParaRPr lang="nb-NO" sz="1800" dirty="0"/>
          </a:p>
        </p:txBody>
      </p:sp>
    </p:spTree>
    <p:extLst>
      <p:ext uri="{BB962C8B-B14F-4D97-AF65-F5344CB8AC3E}">
        <p14:creationId xmlns:p14="http://schemas.microsoft.com/office/powerpoint/2010/main" val="15495309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Vedaenes paradoks</a:t>
            </a:r>
            <a:endParaRPr lang="nb-NO" dirty="0"/>
          </a:p>
        </p:txBody>
      </p:sp>
      <p:sp>
        <p:nvSpPr>
          <p:cNvPr id="3" name="Plassholder for innhold 2"/>
          <p:cNvSpPr>
            <a:spLocks noGrp="1"/>
          </p:cNvSpPr>
          <p:nvPr>
            <p:ph idx="1"/>
          </p:nvPr>
        </p:nvSpPr>
        <p:spPr/>
        <p:txBody>
          <a:bodyPr>
            <a:normAutofit fontScale="92500"/>
          </a:bodyPr>
          <a:lstStyle/>
          <a:p>
            <a:pPr marL="0" indent="0">
              <a:buNone/>
            </a:pPr>
            <a:r>
              <a:rPr lang="nb-NO" dirty="0"/>
              <a:t>Men selv om </a:t>
            </a:r>
            <a:r>
              <a:rPr lang="nb-NO" dirty="0" smtClean="0"/>
              <a:t>Veda </a:t>
            </a:r>
            <a:r>
              <a:rPr lang="nb-NO" dirty="0"/>
              <a:t>anerkjennes som religionens grunnlag, er </a:t>
            </a:r>
            <a:r>
              <a:rPr lang="nb-NO" dirty="0" smtClean="0"/>
              <a:t>det meste av innholdet </a:t>
            </a:r>
            <a:r>
              <a:rPr lang="nb-NO" dirty="0"/>
              <a:t>ukjent for de fleste hinduer i dag. Gudene som dagens hinduer tilber er </a:t>
            </a:r>
            <a:r>
              <a:rPr lang="nb-NO" dirty="0" smtClean="0"/>
              <a:t>i liten grad omtalt </a:t>
            </a:r>
            <a:r>
              <a:rPr lang="nb-NO" dirty="0"/>
              <a:t>i Veda, og sentrale hinduistiske begreper som </a:t>
            </a:r>
            <a:r>
              <a:rPr lang="nb-NO" dirty="0" smtClean="0"/>
              <a:t>karma </a:t>
            </a:r>
            <a:r>
              <a:rPr lang="nb-NO" dirty="0"/>
              <a:t>og samsara </a:t>
            </a:r>
            <a:r>
              <a:rPr lang="nb-NO" dirty="0" smtClean="0"/>
              <a:t>nevnes ikke i tidlig vedisk tid. (kommer med Upanishadene) </a:t>
            </a:r>
          </a:p>
          <a:p>
            <a:pPr marL="0" indent="0">
              <a:buNone/>
            </a:pPr>
            <a:r>
              <a:rPr lang="nb-NO" dirty="0" smtClean="0"/>
              <a:t>Mange </a:t>
            </a:r>
            <a:r>
              <a:rPr lang="nb-NO" dirty="0"/>
              <a:t>av </a:t>
            </a:r>
            <a:r>
              <a:rPr lang="nb-NO" dirty="0" smtClean="0"/>
              <a:t>offerritualene </a:t>
            </a:r>
            <a:r>
              <a:rPr lang="nb-NO" dirty="0"/>
              <a:t>er også glemt. Allikevel er Vedaene hinduismens mest sentrale symbol. Viktig her er at Veda som symbol på den virkelighet som var tilstede i urtiden. Vedaens språk ER </a:t>
            </a:r>
            <a:r>
              <a:rPr lang="nb-NO" dirty="0" smtClean="0"/>
              <a:t>virkeligheten og det uttrykkes i på sanskrit</a:t>
            </a:r>
            <a:r>
              <a:rPr lang="nb-NO" dirty="0"/>
              <a:t>, </a:t>
            </a:r>
            <a:r>
              <a:rPr lang="nb-NO" dirty="0" smtClean="0"/>
              <a:t>i lyden og klangen i hymnene.</a:t>
            </a:r>
          </a:p>
          <a:p>
            <a:pPr marL="0" indent="0">
              <a:buNone/>
            </a:pPr>
            <a:endParaRPr lang="nb-NO" dirty="0" smtClean="0"/>
          </a:p>
          <a:p>
            <a:pPr>
              <a:buFontTx/>
              <a:buChar char="-"/>
            </a:pPr>
            <a:r>
              <a:rPr lang="nb-NO" dirty="0" smtClean="0"/>
              <a:t>AUM</a:t>
            </a:r>
          </a:p>
          <a:p>
            <a:pPr>
              <a:buFontTx/>
              <a:buChar char="-"/>
            </a:pPr>
            <a:r>
              <a:rPr lang="nb-NO" dirty="0">
                <a:hlinkClick r:id="rId2"/>
              </a:rPr>
              <a:t>https://</a:t>
            </a:r>
            <a:r>
              <a:rPr lang="nb-NO" dirty="0" smtClean="0">
                <a:hlinkClick r:id="rId2"/>
              </a:rPr>
              <a:t>www.youtube.com/watch?v=lkyQiYY-n-Y</a:t>
            </a:r>
            <a:endParaRPr lang="nb-NO" dirty="0" smtClean="0"/>
          </a:p>
          <a:p>
            <a:pPr>
              <a:buFontTx/>
              <a:buChar char="-"/>
            </a:pPr>
            <a:endParaRPr lang="nb-NO" dirty="0" smtClean="0"/>
          </a:p>
          <a:p>
            <a:pPr marL="0" indent="0">
              <a:buNone/>
            </a:pPr>
            <a:endParaRPr lang="nb-NO" dirty="0"/>
          </a:p>
          <a:p>
            <a:endParaRPr lang="nb-NO" dirty="0"/>
          </a:p>
        </p:txBody>
      </p:sp>
    </p:spTree>
    <p:extLst>
      <p:ext uri="{BB962C8B-B14F-4D97-AF65-F5344CB8AC3E}">
        <p14:creationId xmlns:p14="http://schemas.microsoft.com/office/powerpoint/2010/main" val="34767161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Utenomvediske åpenbarte skrifter</a:t>
            </a:r>
            <a:br>
              <a:rPr lang="nb-NO" b="1" dirty="0"/>
            </a:br>
            <a:endParaRPr lang="nb-NO" dirty="0"/>
          </a:p>
        </p:txBody>
      </p:sp>
      <p:sp>
        <p:nvSpPr>
          <p:cNvPr id="3" name="Plassholder for innhold 2"/>
          <p:cNvSpPr>
            <a:spLocks noGrp="1"/>
          </p:cNvSpPr>
          <p:nvPr>
            <p:ph idx="1"/>
          </p:nvPr>
        </p:nvSpPr>
        <p:spPr/>
        <p:txBody>
          <a:bodyPr/>
          <a:lstStyle/>
          <a:p>
            <a:r>
              <a:rPr lang="nb-NO" dirty="0" smtClean="0"/>
              <a:t>Åpenbarte </a:t>
            </a:r>
            <a:r>
              <a:rPr lang="nb-NO" dirty="0"/>
              <a:t>tekster knyttet til ulike </a:t>
            </a:r>
            <a:r>
              <a:rPr lang="nb-NO" dirty="0" smtClean="0"/>
              <a:t>religiøse grupperinger</a:t>
            </a:r>
          </a:p>
          <a:p>
            <a:r>
              <a:rPr lang="nb-NO" i="1" dirty="0" smtClean="0"/>
              <a:t>Agama </a:t>
            </a:r>
            <a:r>
              <a:rPr lang="nb-NO" dirty="0"/>
              <a:t>er en fellesbetegnelse på disse. Disse er knyttet hovedakelig til </a:t>
            </a:r>
            <a:r>
              <a:rPr lang="nb-NO" dirty="0" smtClean="0"/>
              <a:t>Vishnuitter, </a:t>
            </a:r>
            <a:r>
              <a:rPr lang="nb-NO" dirty="0"/>
              <a:t>Shivaitter, Shaktigrupper. </a:t>
            </a:r>
            <a:endParaRPr lang="nb-NO" dirty="0" smtClean="0"/>
          </a:p>
          <a:p>
            <a:r>
              <a:rPr lang="nb-NO" dirty="0" smtClean="0"/>
              <a:t>De kalles også Samhita, Agama, Tantra.</a:t>
            </a:r>
          </a:p>
          <a:p>
            <a:r>
              <a:rPr lang="nb-NO" dirty="0" smtClean="0"/>
              <a:t>Dette viser at åpenbaringer ikke er avsluttet i Hinduismen.</a:t>
            </a:r>
          </a:p>
          <a:p>
            <a:endParaRPr lang="nb-NO" dirty="0"/>
          </a:p>
          <a:p>
            <a:endParaRPr lang="nb-NO" dirty="0"/>
          </a:p>
        </p:txBody>
      </p:sp>
    </p:spTree>
    <p:extLst>
      <p:ext uri="{BB962C8B-B14F-4D97-AF65-F5344CB8AC3E}">
        <p14:creationId xmlns:p14="http://schemas.microsoft.com/office/powerpoint/2010/main" val="17365604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Dette finner du </a:t>
            </a:r>
            <a:r>
              <a:rPr lang="nb-NO" u="sng" dirty="0" smtClean="0"/>
              <a:t>ikke</a:t>
            </a:r>
            <a:r>
              <a:rPr lang="nb-NO" dirty="0" smtClean="0"/>
              <a:t> i hinduismen</a:t>
            </a:r>
            <a:endParaRPr lang="nb-NO" dirty="0"/>
          </a:p>
        </p:txBody>
      </p:sp>
      <p:sp>
        <p:nvSpPr>
          <p:cNvPr id="3" name="Plassholder for innhold 2"/>
          <p:cNvSpPr>
            <a:spLocks noGrp="1"/>
          </p:cNvSpPr>
          <p:nvPr>
            <p:ph idx="1"/>
          </p:nvPr>
        </p:nvSpPr>
        <p:spPr/>
        <p:txBody>
          <a:bodyPr>
            <a:normAutofit fontScale="77500" lnSpcReduction="20000"/>
          </a:bodyPr>
          <a:lstStyle/>
          <a:p>
            <a:r>
              <a:rPr lang="nb-NO" b="1" dirty="0" smtClean="0"/>
              <a:t>Én tydelig religionsstifter</a:t>
            </a:r>
            <a:br>
              <a:rPr lang="nb-NO" b="1" dirty="0" smtClean="0"/>
            </a:br>
            <a:r>
              <a:rPr lang="nb-NO" dirty="0" smtClean="0"/>
              <a:t>(ingen Jesus)</a:t>
            </a:r>
          </a:p>
          <a:p>
            <a:endParaRPr lang="nb-NO" b="1" dirty="0" smtClean="0"/>
          </a:p>
          <a:p>
            <a:r>
              <a:rPr lang="nb-NO" b="1" dirty="0" smtClean="0"/>
              <a:t>Én felles organisasjon som de troende er medlem i.</a:t>
            </a:r>
            <a:r>
              <a:rPr lang="nb-NO" dirty="0" smtClean="0"/>
              <a:t/>
            </a:r>
            <a:br>
              <a:rPr lang="nb-NO" dirty="0" smtClean="0"/>
            </a:br>
            <a:r>
              <a:rPr lang="nb-NO" dirty="0" smtClean="0"/>
              <a:t>(ingen kirke)</a:t>
            </a:r>
          </a:p>
          <a:p>
            <a:endParaRPr lang="nb-NO" dirty="0" smtClean="0"/>
          </a:p>
          <a:p>
            <a:r>
              <a:rPr lang="nb-NO" b="1" dirty="0" smtClean="0"/>
              <a:t>Et organisert presteskap</a:t>
            </a:r>
            <a:r>
              <a:rPr lang="nb-NO" dirty="0" smtClean="0"/>
              <a:t/>
            </a:r>
            <a:br>
              <a:rPr lang="nb-NO" dirty="0" smtClean="0"/>
            </a:br>
            <a:r>
              <a:rPr lang="nb-NO" dirty="0" smtClean="0"/>
              <a:t>(ingen bispedømmer med biskoper og prest)</a:t>
            </a:r>
          </a:p>
          <a:p>
            <a:endParaRPr lang="nb-NO" dirty="0" smtClean="0"/>
          </a:p>
          <a:p>
            <a:r>
              <a:rPr lang="nb-NO" b="1" dirty="0" smtClean="0"/>
              <a:t>Et religiøst overhode</a:t>
            </a:r>
            <a:r>
              <a:rPr lang="nb-NO" dirty="0" smtClean="0"/>
              <a:t/>
            </a:r>
            <a:br>
              <a:rPr lang="nb-NO" dirty="0" smtClean="0"/>
            </a:br>
            <a:r>
              <a:rPr lang="nb-NO" dirty="0" smtClean="0"/>
              <a:t>(ingen pave)</a:t>
            </a:r>
          </a:p>
          <a:p>
            <a:endParaRPr lang="nb-NO" dirty="0" smtClean="0"/>
          </a:p>
          <a:p>
            <a:r>
              <a:rPr lang="nb-NO" b="1" dirty="0" smtClean="0"/>
              <a:t>En felles dogmatikk</a:t>
            </a:r>
            <a:br>
              <a:rPr lang="nb-NO" b="1" dirty="0" smtClean="0"/>
            </a:br>
            <a:r>
              <a:rPr lang="nb-NO" dirty="0" smtClean="0"/>
              <a:t>(ingen trosbekjennelse)</a:t>
            </a:r>
          </a:p>
          <a:p>
            <a:endParaRPr lang="nb-NO" dirty="0" smtClean="0"/>
          </a:p>
          <a:p>
            <a:endParaRPr lang="nb-NO" dirty="0"/>
          </a:p>
          <a:p>
            <a:pPr marL="0" indent="0">
              <a:buNone/>
              <a:tabLst>
                <a:tab pos="355600" algn="l"/>
              </a:tabLst>
            </a:pPr>
            <a:r>
              <a:rPr lang="nb-NO" dirty="0" smtClean="0"/>
              <a:t>	[NB! Finner du alt dette i kristendommen?]</a:t>
            </a:r>
          </a:p>
          <a:p>
            <a:endParaRPr lang="nb-NO" dirty="0" smtClean="0"/>
          </a:p>
          <a:p>
            <a:endParaRPr lang="nb-NO" dirty="0" smtClean="0"/>
          </a:p>
          <a:p>
            <a:endParaRPr lang="nb-NO" dirty="0"/>
          </a:p>
        </p:txBody>
      </p:sp>
    </p:spTree>
    <p:extLst>
      <p:ext uri="{BB962C8B-B14F-4D97-AF65-F5344CB8AC3E}">
        <p14:creationId xmlns:p14="http://schemas.microsoft.com/office/powerpoint/2010/main" val="4944978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Ikke-åpenbarte </a:t>
            </a:r>
            <a:r>
              <a:rPr lang="nb-NO" b="1" dirty="0"/>
              <a:t>tekster, </a:t>
            </a:r>
            <a:r>
              <a:rPr lang="nb-NO" b="1" dirty="0" smtClean="0"/>
              <a:t>smriti - </a:t>
            </a:r>
            <a:r>
              <a:rPr lang="nb-NO" b="1" dirty="0"/>
              <a:t>menneskeskapte tekster</a:t>
            </a:r>
            <a:br>
              <a:rPr lang="nb-NO" b="1" dirty="0"/>
            </a:br>
            <a:endParaRPr lang="nb-NO" dirty="0"/>
          </a:p>
        </p:txBody>
      </p:sp>
      <p:sp>
        <p:nvSpPr>
          <p:cNvPr id="3" name="Plassholder for innhold 2"/>
          <p:cNvSpPr>
            <a:spLocks noGrp="1"/>
          </p:cNvSpPr>
          <p:nvPr>
            <p:ph idx="1"/>
          </p:nvPr>
        </p:nvSpPr>
        <p:spPr/>
        <p:txBody>
          <a:bodyPr/>
          <a:lstStyle/>
          <a:p>
            <a:pPr lvl="0"/>
            <a:r>
              <a:rPr lang="nb-NO" dirty="0" smtClean="0"/>
              <a:t>Utdyper </a:t>
            </a:r>
            <a:r>
              <a:rPr lang="nb-NO" dirty="0"/>
              <a:t>den vediske åpenbaring</a:t>
            </a:r>
          </a:p>
          <a:p>
            <a:pPr lvl="0"/>
            <a:r>
              <a:rPr lang="nb-NO" dirty="0"/>
              <a:t>De viktigste Smriti tekstene er:</a:t>
            </a:r>
          </a:p>
          <a:p>
            <a:pPr marL="731520" lvl="1" indent="-457200">
              <a:buFont typeface="+mj-lt"/>
              <a:buAutoNum type="arabicPeriod"/>
            </a:pPr>
            <a:r>
              <a:rPr lang="nb-NO" dirty="0"/>
              <a:t>Vedaens </a:t>
            </a:r>
            <a:r>
              <a:rPr lang="nb-NO" dirty="0" smtClean="0"/>
              <a:t>hjelpevitenskaper: </a:t>
            </a:r>
            <a:r>
              <a:rPr lang="nb-NO" dirty="0"/>
              <a:t>viktig å utføre offerritualene feilfritt. Det ble derfor utviklet språkvitenskaper knyttet til ritualene.</a:t>
            </a:r>
          </a:p>
          <a:p>
            <a:pPr marL="731520" lvl="1" indent="-457200">
              <a:buFont typeface="+mj-lt"/>
              <a:buAutoNum type="arabicPeriod"/>
            </a:pPr>
            <a:r>
              <a:rPr lang="nb-NO" dirty="0"/>
              <a:t>De store episke verkene Mahabharata og </a:t>
            </a:r>
            <a:r>
              <a:rPr lang="nb-NO" dirty="0" smtClean="0"/>
              <a:t>Ramayana</a:t>
            </a:r>
            <a:endParaRPr lang="nb-NO" dirty="0"/>
          </a:p>
          <a:p>
            <a:pPr marL="731520" lvl="1" indent="-457200">
              <a:buFont typeface="+mj-lt"/>
              <a:buAutoNum type="arabicPeriod"/>
            </a:pPr>
            <a:r>
              <a:rPr lang="nb-NO" dirty="0" smtClean="0"/>
              <a:t>Purana-tekstene</a:t>
            </a:r>
            <a:endParaRPr lang="nb-NO" dirty="0"/>
          </a:p>
          <a:p>
            <a:pPr marL="731520" lvl="1" indent="-457200">
              <a:buFont typeface="+mj-lt"/>
              <a:buAutoNum type="arabicPeriod"/>
            </a:pPr>
            <a:r>
              <a:rPr lang="nb-NO" dirty="0"/>
              <a:t>Lovtekstene</a:t>
            </a:r>
          </a:p>
          <a:p>
            <a:pPr marL="731520" lvl="1" indent="-457200">
              <a:buFont typeface="+mj-lt"/>
              <a:buAutoNum type="arabicPeriod"/>
            </a:pPr>
            <a:r>
              <a:rPr lang="nb-NO" dirty="0"/>
              <a:t>Grunnlagstekstene for de religiøse tankesystemer og kommentarlitteraturen til disse </a:t>
            </a:r>
            <a:r>
              <a:rPr lang="nb-NO" dirty="0" smtClean="0"/>
              <a:t>tekstene</a:t>
            </a:r>
            <a:r>
              <a:rPr lang="nb-NO" b="1" dirty="0" smtClean="0"/>
              <a:t> </a:t>
            </a:r>
            <a:endParaRPr lang="nb-NO" dirty="0"/>
          </a:p>
        </p:txBody>
      </p:sp>
    </p:spTree>
    <p:extLst>
      <p:ext uri="{BB962C8B-B14F-4D97-AF65-F5344CB8AC3E}">
        <p14:creationId xmlns:p14="http://schemas.microsoft.com/office/powerpoint/2010/main" val="6666140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Vedaenes hjelpevitenskaper</a:t>
            </a:r>
            <a:endParaRPr lang="nb-NO" dirty="0"/>
          </a:p>
        </p:txBody>
      </p:sp>
      <p:sp>
        <p:nvSpPr>
          <p:cNvPr id="3" name="Plassholder for innhold 2"/>
          <p:cNvSpPr>
            <a:spLocks noGrp="1"/>
          </p:cNvSpPr>
          <p:nvPr>
            <p:ph idx="1"/>
          </p:nvPr>
        </p:nvSpPr>
        <p:spPr/>
        <p:txBody>
          <a:bodyPr/>
          <a:lstStyle/>
          <a:p>
            <a:r>
              <a:rPr lang="nb-NO" dirty="0" smtClean="0"/>
              <a:t>Det er viktige for </a:t>
            </a:r>
            <a:r>
              <a:rPr lang="nb-NO" dirty="0"/>
              <a:t>å utføre offerritualene feilfritt. Det ble derfor utviklet språkvitenskaper knyttet til ritualene.</a:t>
            </a:r>
          </a:p>
        </p:txBody>
      </p:sp>
    </p:spTree>
    <p:extLst>
      <p:ext uri="{BB962C8B-B14F-4D97-AF65-F5344CB8AC3E}">
        <p14:creationId xmlns:p14="http://schemas.microsoft.com/office/powerpoint/2010/main" val="18064941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Mahabarata (ca 200-400 f.v.t)</a:t>
            </a:r>
            <a:endParaRPr lang="nb-NO" dirty="0"/>
          </a:p>
        </p:txBody>
      </p:sp>
      <p:sp>
        <p:nvSpPr>
          <p:cNvPr id="3" name="Plassholder for innhold 2"/>
          <p:cNvSpPr>
            <a:spLocks noGrp="1"/>
          </p:cNvSpPr>
          <p:nvPr>
            <p:ph idx="1"/>
          </p:nvPr>
        </p:nvSpPr>
        <p:spPr/>
        <p:txBody>
          <a:bodyPr>
            <a:normAutofit/>
          </a:bodyPr>
          <a:lstStyle/>
          <a:p>
            <a:pPr marL="0" indent="0">
              <a:buNone/>
            </a:pPr>
            <a:r>
              <a:rPr lang="nb-NO" i="1" dirty="0"/>
              <a:t>Mahabharata</a:t>
            </a:r>
            <a:r>
              <a:rPr lang="nb-NO" dirty="0"/>
              <a:t>: fire ganger større enn Bibelen. Handler om to brødre og deres kamp om kongedømme i Nord-India. </a:t>
            </a:r>
            <a:r>
              <a:rPr lang="nb-NO" dirty="0" smtClean="0"/>
              <a:t>Den eldste </a:t>
            </a:r>
            <a:r>
              <a:rPr lang="nb-NO" dirty="0"/>
              <a:t>bror måtte gi fra seg kongedømme </a:t>
            </a:r>
            <a:r>
              <a:rPr lang="nb-NO" dirty="0" smtClean="0"/>
              <a:t>fordi han var blind</a:t>
            </a:r>
            <a:r>
              <a:rPr lang="nb-NO" dirty="0"/>
              <a:t>. Etter </a:t>
            </a:r>
            <a:r>
              <a:rPr lang="nb-NO" dirty="0" smtClean="0"/>
              <a:t>at </a:t>
            </a:r>
            <a:r>
              <a:rPr lang="nb-NO" dirty="0" err="1" smtClean="0"/>
              <a:t>Pandus</a:t>
            </a:r>
            <a:r>
              <a:rPr lang="nb-NO" dirty="0" smtClean="0"/>
              <a:t> </a:t>
            </a:r>
            <a:r>
              <a:rPr lang="nb-NO" dirty="0"/>
              <a:t>(lillebror) </a:t>
            </a:r>
            <a:r>
              <a:rPr lang="nb-NO" dirty="0" smtClean="0"/>
              <a:t>døde </a:t>
            </a:r>
            <a:r>
              <a:rPr lang="nb-NO" dirty="0" err="1" smtClean="0"/>
              <a:t>overt,ok</a:t>
            </a:r>
            <a:r>
              <a:rPr lang="nb-NO" dirty="0" smtClean="0"/>
              <a:t> </a:t>
            </a:r>
            <a:r>
              <a:rPr lang="nb-NO" dirty="0"/>
              <a:t>eldstebror </a:t>
            </a:r>
            <a:r>
              <a:rPr lang="nb-NO" dirty="0" smtClean="0"/>
              <a:t>kongedømmet. </a:t>
            </a:r>
            <a:r>
              <a:rPr lang="nb-NO" dirty="0"/>
              <a:t>Pandus fem </a:t>
            </a:r>
            <a:r>
              <a:rPr lang="nb-NO" dirty="0" smtClean="0"/>
              <a:t>sønner stod mot </a:t>
            </a:r>
            <a:r>
              <a:rPr lang="nb-NO" dirty="0" err="1"/>
              <a:t>Dhritarashtras</a:t>
            </a:r>
            <a:r>
              <a:rPr lang="nb-NO" dirty="0"/>
              <a:t> hundre sønner. </a:t>
            </a:r>
            <a:r>
              <a:rPr lang="nb-NO" dirty="0" err="1" smtClean="0"/>
              <a:t>Pandus</a:t>
            </a:r>
            <a:r>
              <a:rPr lang="nb-NO" dirty="0" smtClean="0"/>
              <a:t> </a:t>
            </a:r>
            <a:r>
              <a:rPr lang="nb-NO" dirty="0"/>
              <a:t>sønner tapte </a:t>
            </a:r>
            <a:r>
              <a:rPr lang="nb-NO" dirty="0" smtClean="0"/>
              <a:t>kongedømmet i terningspill (juks), og </a:t>
            </a:r>
            <a:r>
              <a:rPr lang="nb-NO" dirty="0"/>
              <a:t>måtte bo i skogen. Etter straffen skulle de få kongedømmet, noe de ble </a:t>
            </a:r>
            <a:r>
              <a:rPr lang="nb-NO" dirty="0" smtClean="0"/>
              <a:t>nektet. </a:t>
            </a:r>
            <a:r>
              <a:rPr lang="nb-NO" dirty="0" err="1" smtClean="0"/>
              <a:t>Dermd</a:t>
            </a:r>
            <a:r>
              <a:rPr lang="nb-NO" dirty="0" smtClean="0"/>
              <a:t> ble det krig</a:t>
            </a:r>
            <a:r>
              <a:rPr lang="nb-NO" dirty="0"/>
              <a:t>. Guden Krishna var en av </a:t>
            </a:r>
            <a:r>
              <a:rPr lang="nb-NO" dirty="0" err="1"/>
              <a:t>Pandus</a:t>
            </a:r>
            <a:r>
              <a:rPr lang="nb-NO" dirty="0"/>
              <a:t> sønners allierte </a:t>
            </a:r>
            <a:r>
              <a:rPr lang="nb-NO" dirty="0" smtClean="0"/>
              <a:t>(opprettholde dharma</a:t>
            </a:r>
            <a:r>
              <a:rPr lang="nb-NO" dirty="0"/>
              <a:t>). </a:t>
            </a:r>
          </a:p>
        </p:txBody>
      </p:sp>
    </p:spTree>
    <p:extLst>
      <p:ext uri="{BB962C8B-B14F-4D97-AF65-F5344CB8AC3E}">
        <p14:creationId xmlns:p14="http://schemas.microsoft.com/office/powerpoint/2010/main" val="26455559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err="1"/>
              <a:t>Mahabaratas</a:t>
            </a:r>
            <a:r>
              <a:rPr lang="nb-NO" dirty="0"/>
              <a:t> 6. bok </a:t>
            </a:r>
            <a:r>
              <a:rPr lang="nb-NO" dirty="0" smtClean="0"/>
              <a:t>heter </a:t>
            </a:r>
            <a:r>
              <a:rPr lang="nb-NO" b="1" dirty="0" err="1"/>
              <a:t>Bhagadvadgita</a:t>
            </a:r>
            <a:r>
              <a:rPr lang="nb-NO" dirty="0"/>
              <a:t>. Den handler om </a:t>
            </a:r>
            <a:r>
              <a:rPr lang="nb-NO" dirty="0" smtClean="0"/>
              <a:t>en samtale mellom </a:t>
            </a:r>
            <a:r>
              <a:rPr lang="nb-NO" dirty="0"/>
              <a:t>Arjuna, en av sønnene til </a:t>
            </a:r>
            <a:r>
              <a:rPr lang="nb-NO" dirty="0" err="1"/>
              <a:t>Pandu</a:t>
            </a:r>
            <a:r>
              <a:rPr lang="nb-NO" dirty="0"/>
              <a:t> og guden Krishna. Arjuna ville ikke slåss og </a:t>
            </a:r>
            <a:r>
              <a:rPr lang="nb-NO" dirty="0" smtClean="0"/>
              <a:t>gir Krishna </a:t>
            </a:r>
            <a:r>
              <a:rPr lang="nb-NO" dirty="0"/>
              <a:t>instruksjon i hvorfor han burde </a:t>
            </a:r>
            <a:r>
              <a:rPr lang="nb-NO" dirty="0" smtClean="0"/>
              <a:t>sloss. Selvet </a:t>
            </a:r>
            <a:r>
              <a:rPr lang="nb-NO" dirty="0"/>
              <a:t>er atskilt fra kroppen slik at ingen egentlig dør i krigen. Siden Arjuna var fra krigerklassen var det hans plikt å kjempe. </a:t>
            </a:r>
            <a:r>
              <a:rPr lang="nb-NO" dirty="0" smtClean="0"/>
              <a:t>Arjuna </a:t>
            </a:r>
            <a:r>
              <a:rPr lang="nb-NO" dirty="0"/>
              <a:t>og hans brødre representerte dharma. Ingen handlinger gir dårlig karma hvis de utføres uselvisk til Krishna. Menneskene må fri seg fra sine smålige og egoistiske tilbøyeligheter og når de handler må de tenke på hva som er best for </a:t>
            </a:r>
            <a:r>
              <a:rPr lang="nb-NO" dirty="0" smtClean="0"/>
              <a:t>helheten.</a:t>
            </a:r>
            <a:endParaRPr lang="nb-NO" dirty="0"/>
          </a:p>
          <a:p>
            <a:pPr marL="0" indent="0">
              <a:buNone/>
            </a:pPr>
            <a:endParaRPr lang="nb-NO" dirty="0"/>
          </a:p>
        </p:txBody>
      </p:sp>
    </p:spTree>
    <p:extLst>
      <p:ext uri="{BB962C8B-B14F-4D97-AF65-F5344CB8AC3E}">
        <p14:creationId xmlns:p14="http://schemas.microsoft.com/office/powerpoint/2010/main" val="23649963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Ramayana</a:t>
            </a:r>
            <a:r>
              <a:rPr lang="nb-NO" dirty="0" smtClean="0"/>
              <a:t> (rundt v.t)</a:t>
            </a:r>
            <a:endParaRPr lang="nb-NO" dirty="0"/>
          </a:p>
        </p:txBody>
      </p:sp>
      <p:sp>
        <p:nvSpPr>
          <p:cNvPr id="3" name="Plassholder for innhold 2"/>
          <p:cNvSpPr>
            <a:spLocks noGrp="1"/>
          </p:cNvSpPr>
          <p:nvPr>
            <p:ph idx="1"/>
          </p:nvPr>
        </p:nvSpPr>
        <p:spPr/>
        <p:txBody>
          <a:bodyPr/>
          <a:lstStyle/>
          <a:p>
            <a:r>
              <a:rPr lang="nb-NO" i="1" dirty="0" err="1" smtClean="0"/>
              <a:t>Ramayana</a:t>
            </a:r>
            <a:r>
              <a:rPr lang="nb-NO" i="1" dirty="0" smtClean="0"/>
              <a:t> h</a:t>
            </a:r>
            <a:r>
              <a:rPr lang="nb-NO" dirty="0" smtClean="0"/>
              <a:t>andler </a:t>
            </a:r>
            <a:r>
              <a:rPr lang="nb-NO" dirty="0"/>
              <a:t>om </a:t>
            </a:r>
            <a:r>
              <a:rPr lang="nb-NO" dirty="0" smtClean="0"/>
              <a:t>guden Ramas </a:t>
            </a:r>
            <a:r>
              <a:rPr lang="nb-NO" dirty="0"/>
              <a:t>liv. Hans </a:t>
            </a:r>
            <a:r>
              <a:rPr lang="nb-NO" dirty="0" smtClean="0"/>
              <a:t>fødsel i Ayodhya, ekteskapet med </a:t>
            </a:r>
            <a:r>
              <a:rPr lang="nb-NO" dirty="0" err="1" smtClean="0"/>
              <a:t>Sita</a:t>
            </a:r>
            <a:r>
              <a:rPr lang="nb-NO" dirty="0" smtClean="0"/>
              <a:t>. Det  </a:t>
            </a:r>
            <a:r>
              <a:rPr lang="nb-NO" dirty="0"/>
              <a:t>tap av kongedømme, </a:t>
            </a:r>
            <a:r>
              <a:rPr lang="nb-NO" dirty="0" smtClean="0"/>
              <a:t>kidnappingen av </a:t>
            </a:r>
            <a:r>
              <a:rPr lang="nb-NO" dirty="0" err="1" smtClean="0"/>
              <a:t>Sita</a:t>
            </a:r>
            <a:r>
              <a:rPr lang="nb-NO" dirty="0" smtClean="0"/>
              <a:t> av demonen </a:t>
            </a:r>
            <a:r>
              <a:rPr lang="nb-NO" dirty="0" err="1" smtClean="0"/>
              <a:t>Ravanna</a:t>
            </a:r>
            <a:r>
              <a:rPr lang="nb-NO" dirty="0" smtClean="0"/>
              <a:t>, og kampen for å bringe henne tilbake.</a:t>
            </a:r>
          </a:p>
          <a:p>
            <a:r>
              <a:rPr lang="nb-NO" dirty="0" err="1" smtClean="0"/>
              <a:t>Ramayana</a:t>
            </a:r>
            <a:r>
              <a:rPr lang="nb-NO" dirty="0" smtClean="0"/>
              <a:t> er gjendiktet på flere språk og er enormt populær i Hinduismen.</a:t>
            </a:r>
            <a:endParaRPr lang="nb-NO" dirty="0"/>
          </a:p>
          <a:p>
            <a:pPr marL="0" indent="0">
              <a:buNone/>
            </a:pPr>
            <a:endParaRPr lang="nb-NO" dirty="0"/>
          </a:p>
          <a:p>
            <a:pPr marL="0" indent="0">
              <a:buNone/>
            </a:pPr>
            <a:r>
              <a:rPr lang="nb-NO" dirty="0" smtClean="0"/>
              <a:t>Tegnefilm </a:t>
            </a:r>
            <a:r>
              <a:rPr lang="nb-NO" dirty="0"/>
              <a:t>m/engelsk tekst:</a:t>
            </a:r>
          </a:p>
          <a:p>
            <a:r>
              <a:rPr lang="nb-NO" u="sng" dirty="0">
                <a:hlinkClick r:id="rId2"/>
              </a:rPr>
              <a:t>http://www.youtube.com/watch?v=52UjdIAMdSg</a:t>
            </a:r>
            <a:endParaRPr lang="nb-NO" dirty="0"/>
          </a:p>
          <a:p>
            <a:endParaRPr lang="nb-NO" dirty="0"/>
          </a:p>
        </p:txBody>
      </p:sp>
    </p:spTree>
    <p:extLst>
      <p:ext uri="{BB962C8B-B14F-4D97-AF65-F5344CB8AC3E}">
        <p14:creationId xmlns:p14="http://schemas.microsoft.com/office/powerpoint/2010/main" val="7358008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0"/>
            <a:ext cx="9144000" cy="6092825"/>
          </a:xfrm>
          <a:prstGeom prst="rect">
            <a:avLst/>
          </a:prstGeom>
          <a:noFill/>
          <a:ln w="9525">
            <a:noFill/>
            <a:miter lim="800000"/>
            <a:headEnd/>
            <a:tailEnd/>
          </a:ln>
        </p:spPr>
      </p:pic>
      <p:sp>
        <p:nvSpPr>
          <p:cNvPr id="50179" name="TekstSylinder 5"/>
          <p:cNvSpPr txBox="1">
            <a:spLocks noChangeArrowheads="1"/>
          </p:cNvSpPr>
          <p:nvPr/>
        </p:nvSpPr>
        <p:spPr bwMode="auto">
          <a:xfrm>
            <a:off x="250825" y="6308725"/>
            <a:ext cx="1584325" cy="461963"/>
          </a:xfrm>
          <a:prstGeom prst="rect">
            <a:avLst/>
          </a:prstGeom>
          <a:noFill/>
          <a:ln w="9525">
            <a:noFill/>
            <a:miter lim="800000"/>
            <a:headEnd/>
            <a:tailEnd/>
          </a:ln>
        </p:spPr>
        <p:txBody>
          <a:bodyPr>
            <a:spAutoFit/>
          </a:bodyPr>
          <a:lstStyle/>
          <a:p>
            <a:r>
              <a:rPr lang="nb-NO" sz="2400">
                <a:latin typeface="Calibri" pitchFamily="34" charset="0"/>
              </a:rPr>
              <a:t>Ramayana</a:t>
            </a:r>
          </a:p>
        </p:txBody>
      </p:sp>
    </p:spTree>
    <p:extLst>
      <p:ext uri="{BB962C8B-B14F-4D97-AF65-F5344CB8AC3E}">
        <p14:creationId xmlns:p14="http://schemas.microsoft.com/office/powerpoint/2010/main" val="28676213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Purana</a:t>
            </a:r>
            <a:r>
              <a:rPr lang="nb-NO" dirty="0" smtClean="0"/>
              <a:t>-tekster</a:t>
            </a:r>
            <a:endParaRPr lang="nb-NO" dirty="0"/>
          </a:p>
        </p:txBody>
      </p:sp>
      <p:sp>
        <p:nvSpPr>
          <p:cNvPr id="3" name="Plassholder for innhold 2"/>
          <p:cNvSpPr>
            <a:spLocks noGrp="1"/>
          </p:cNvSpPr>
          <p:nvPr>
            <p:ph idx="1"/>
          </p:nvPr>
        </p:nvSpPr>
        <p:spPr/>
        <p:txBody>
          <a:bodyPr/>
          <a:lstStyle/>
          <a:p>
            <a:pPr lvl="0"/>
            <a:r>
              <a:rPr lang="nb-NO" b="1" dirty="0" err="1"/>
              <a:t>Purana</a:t>
            </a:r>
            <a:r>
              <a:rPr lang="nb-NO" b="1" dirty="0"/>
              <a:t>-tekstene:</a:t>
            </a:r>
            <a:r>
              <a:rPr lang="nb-NO" dirty="0"/>
              <a:t> Hinduismens store samlinger av fortellinger om de kjente gudene Vishnu, Shiva, Rama, Gudinnen, Krishna, Rama etc. (fra 400-tallet fremt </a:t>
            </a:r>
            <a:r>
              <a:rPr lang="nb-NO" dirty="0" smtClean="0"/>
              <a:t>til </a:t>
            </a:r>
            <a:r>
              <a:rPr lang="nb-NO" dirty="0"/>
              <a:t>for 200 år siden</a:t>
            </a:r>
            <a:r>
              <a:rPr lang="nb-NO" dirty="0" smtClean="0"/>
              <a:t>). </a:t>
            </a:r>
          </a:p>
          <a:p>
            <a:pPr lvl="0"/>
            <a:endParaRPr lang="nb-NO" dirty="0"/>
          </a:p>
          <a:p>
            <a:endParaRPr lang="nb-NO" dirty="0"/>
          </a:p>
        </p:txBody>
      </p:sp>
    </p:spTree>
    <p:extLst>
      <p:ext uri="{BB962C8B-B14F-4D97-AF65-F5344CB8AC3E}">
        <p14:creationId xmlns:p14="http://schemas.microsoft.com/office/powerpoint/2010/main" val="34104979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Lovtekstene</a:t>
            </a:r>
            <a:endParaRPr lang="nb-NO" dirty="0"/>
          </a:p>
        </p:txBody>
      </p:sp>
      <p:sp>
        <p:nvSpPr>
          <p:cNvPr id="3" name="Plassholder for innhold 2"/>
          <p:cNvSpPr>
            <a:spLocks noGrp="1"/>
          </p:cNvSpPr>
          <p:nvPr>
            <p:ph idx="1"/>
          </p:nvPr>
        </p:nvSpPr>
        <p:spPr/>
        <p:txBody>
          <a:bodyPr/>
          <a:lstStyle/>
          <a:p>
            <a:pPr lvl="0"/>
            <a:r>
              <a:rPr lang="nb-NO" b="1" dirty="0"/>
              <a:t>Lovtekstene:</a:t>
            </a:r>
            <a:r>
              <a:rPr lang="nb-NO" dirty="0"/>
              <a:t> Tekster om hvordan man kan hjelpe mennesker til å virkeliggjøre de fire </a:t>
            </a:r>
            <a:r>
              <a:rPr lang="nb-NO" dirty="0" smtClean="0"/>
              <a:t>målene, og om hvordan samfunnet skal styres. </a:t>
            </a:r>
            <a:r>
              <a:rPr lang="nb-NO" b="1" dirty="0" err="1" smtClean="0"/>
              <a:t>Manusmurti</a:t>
            </a:r>
            <a:r>
              <a:rPr lang="nb-NO" dirty="0" smtClean="0"/>
              <a:t> </a:t>
            </a:r>
            <a:r>
              <a:rPr lang="nb-NO" dirty="0"/>
              <a:t>er </a:t>
            </a:r>
            <a:r>
              <a:rPr lang="nb-NO" dirty="0" smtClean="0"/>
              <a:t>den mest kjente lovteksten; beskriver </a:t>
            </a:r>
            <a:r>
              <a:rPr lang="nb-NO" dirty="0"/>
              <a:t>hvordan mennesker skal leve, plikter </a:t>
            </a:r>
            <a:r>
              <a:rPr lang="nb-NO" dirty="0" smtClean="0"/>
              <a:t>tilde ulike klassene, </a:t>
            </a:r>
            <a:r>
              <a:rPr lang="nb-NO" dirty="0"/>
              <a:t>forhold mellom kjønn, straffer, ritualer i forhold til fødsel, død, pubertet etc</a:t>
            </a:r>
            <a:r>
              <a:rPr lang="nb-NO" dirty="0" smtClean="0"/>
              <a:t>.</a:t>
            </a:r>
          </a:p>
        </p:txBody>
      </p:sp>
    </p:spTree>
    <p:extLst>
      <p:ext uri="{BB962C8B-B14F-4D97-AF65-F5344CB8AC3E}">
        <p14:creationId xmlns:p14="http://schemas.microsoft.com/office/powerpoint/2010/main" val="10247012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t>De </a:t>
            </a:r>
            <a:r>
              <a:rPr lang="nb-NO" sz="3100" b="1" dirty="0"/>
              <a:t>religiøse </a:t>
            </a:r>
            <a:r>
              <a:rPr lang="nb-NO" sz="3100" b="1" dirty="0" smtClean="0"/>
              <a:t>tankesystemenes tekster</a:t>
            </a:r>
            <a:endParaRPr lang="nb-NO" dirty="0"/>
          </a:p>
        </p:txBody>
      </p:sp>
      <p:sp>
        <p:nvSpPr>
          <p:cNvPr id="3" name="Plassholder for innhold 2"/>
          <p:cNvSpPr>
            <a:spLocks noGrp="1"/>
          </p:cNvSpPr>
          <p:nvPr>
            <p:ph idx="1"/>
          </p:nvPr>
        </p:nvSpPr>
        <p:spPr/>
        <p:txBody>
          <a:bodyPr/>
          <a:lstStyle/>
          <a:p>
            <a:pPr marL="0" lvl="0" indent="0">
              <a:buNone/>
            </a:pPr>
            <a:r>
              <a:rPr lang="nb-NO" dirty="0" smtClean="0"/>
              <a:t>Tankesystemene (som </a:t>
            </a:r>
            <a:r>
              <a:rPr lang="nb-NO" dirty="0" err="1" smtClean="0"/>
              <a:t>Samkhya</a:t>
            </a:r>
            <a:r>
              <a:rPr lang="nb-NO" dirty="0" smtClean="0"/>
              <a:t>, Yoga, Vedanta etc.) ble utviklet </a:t>
            </a:r>
            <a:r>
              <a:rPr lang="nb-NO" dirty="0"/>
              <a:t>som del av en religiøs </a:t>
            </a:r>
            <a:r>
              <a:rPr lang="nb-NO" dirty="0" smtClean="0"/>
              <a:t>praksis og ble overlevert </a:t>
            </a:r>
            <a:r>
              <a:rPr lang="nb-NO" dirty="0"/>
              <a:t>muntlig fra guru til elev. </a:t>
            </a:r>
            <a:endParaRPr lang="nb-NO" dirty="0" smtClean="0"/>
          </a:p>
          <a:p>
            <a:pPr marL="0" lvl="0" indent="0">
              <a:buNone/>
            </a:pPr>
            <a:r>
              <a:rPr lang="nb-NO" dirty="0" smtClean="0"/>
              <a:t>De </a:t>
            </a:r>
            <a:r>
              <a:rPr lang="nb-NO" dirty="0"/>
              <a:t>religiøse tankesystemene </a:t>
            </a:r>
            <a:r>
              <a:rPr lang="nb-NO" dirty="0" smtClean="0"/>
              <a:t>skulle lede </a:t>
            </a:r>
            <a:r>
              <a:rPr lang="nb-NO" dirty="0"/>
              <a:t>mennesker til frelse. </a:t>
            </a:r>
            <a:r>
              <a:rPr lang="nb-NO" dirty="0" smtClean="0"/>
              <a:t>Yoga og meditasjon er viktig. </a:t>
            </a:r>
            <a:r>
              <a:rPr lang="nb-NO" dirty="0"/>
              <a:t>Løsrivelse fra gjenfødsel skjer gjennom religiøs </a:t>
            </a:r>
            <a:r>
              <a:rPr lang="nb-NO" dirty="0" smtClean="0"/>
              <a:t>praksis, og ikke i filosofisk diskusjon. </a:t>
            </a:r>
          </a:p>
          <a:p>
            <a:pPr marL="0" lvl="0" indent="0">
              <a:buNone/>
            </a:pPr>
            <a:r>
              <a:rPr lang="nb-NO" dirty="0" smtClean="0"/>
              <a:t>Allikevel finnes en enorm produksjon av filosofiske tekster knyttet til de religiøse tankesystemene. </a:t>
            </a:r>
          </a:p>
          <a:p>
            <a:pPr marL="0" lvl="0" indent="0">
              <a:buNone/>
            </a:pPr>
            <a:endParaRPr lang="nb-NO" dirty="0"/>
          </a:p>
          <a:p>
            <a:pPr marL="0" lvl="0" indent="0">
              <a:buNone/>
            </a:pPr>
            <a:r>
              <a:rPr lang="nb-NO" dirty="0" smtClean="0"/>
              <a:t>- Paradoksalt?</a:t>
            </a:r>
            <a:endParaRPr lang="nb-NO" dirty="0"/>
          </a:p>
          <a:p>
            <a:endParaRPr lang="nb-NO" dirty="0"/>
          </a:p>
        </p:txBody>
      </p:sp>
    </p:spTree>
    <p:extLst>
      <p:ext uri="{BB962C8B-B14F-4D97-AF65-F5344CB8AC3E}">
        <p14:creationId xmlns:p14="http://schemas.microsoft.com/office/powerpoint/2010/main" val="22086196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Dikterhelgenenes sanger</a:t>
            </a:r>
            <a:endParaRPr lang="nb-NO" dirty="0"/>
          </a:p>
        </p:txBody>
      </p:sp>
      <p:sp>
        <p:nvSpPr>
          <p:cNvPr id="3" name="Plassholder for innhold 2"/>
          <p:cNvSpPr>
            <a:spLocks noGrp="1"/>
          </p:cNvSpPr>
          <p:nvPr>
            <p:ph idx="1"/>
          </p:nvPr>
        </p:nvSpPr>
        <p:spPr/>
        <p:txBody>
          <a:bodyPr/>
          <a:lstStyle/>
          <a:p>
            <a:r>
              <a:rPr lang="nb-NO" dirty="0" smtClean="0"/>
              <a:t>Disse sangene er komponert av dikterhelgenener og er viktige for den personlige religiøsiteten</a:t>
            </a:r>
          </a:p>
          <a:p>
            <a:r>
              <a:rPr lang="nb-NO" dirty="0" smtClean="0"/>
              <a:t>Skrevet på folkespråkene</a:t>
            </a:r>
          </a:p>
          <a:p>
            <a:r>
              <a:rPr lang="nb-NO" dirty="0" smtClean="0"/>
              <a:t>Oftest knyttet til EN gud</a:t>
            </a:r>
          </a:p>
        </p:txBody>
      </p:sp>
    </p:spTree>
    <p:extLst>
      <p:ext uri="{BB962C8B-B14F-4D97-AF65-F5344CB8AC3E}">
        <p14:creationId xmlns:p14="http://schemas.microsoft.com/office/powerpoint/2010/main" val="13248967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2.gyldendal.no/undervisning/felles/pixdir20/data/archive_specific/vivo_5_7/image_fullsize/06_03_010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216024"/>
            <a:ext cx="9168574" cy="6381328"/>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7596336" y="6300028"/>
            <a:ext cx="1080120" cy="369332"/>
          </a:xfrm>
          <a:prstGeom prst="rect">
            <a:avLst/>
          </a:prstGeom>
          <a:noFill/>
        </p:spPr>
        <p:txBody>
          <a:bodyPr wrap="square" rtlCol="0">
            <a:spAutoFit/>
          </a:bodyPr>
          <a:lstStyle/>
          <a:p>
            <a:r>
              <a:rPr lang="nb-NO" dirty="0" smtClean="0"/>
              <a:t>Vivo 5-7</a:t>
            </a:r>
            <a:endParaRPr lang="nb-NO" dirty="0"/>
          </a:p>
        </p:txBody>
      </p:sp>
      <p:sp>
        <p:nvSpPr>
          <p:cNvPr id="5" name="TekstSylinder 4"/>
          <p:cNvSpPr txBox="1"/>
          <p:nvPr/>
        </p:nvSpPr>
        <p:spPr>
          <a:xfrm>
            <a:off x="2806452" y="5764614"/>
            <a:ext cx="4824536" cy="369332"/>
          </a:xfrm>
          <a:prstGeom prst="rect">
            <a:avLst/>
          </a:prstGeom>
          <a:noFill/>
        </p:spPr>
        <p:txBody>
          <a:bodyPr wrap="square" rtlCol="0">
            <a:spAutoFit/>
          </a:bodyPr>
          <a:lstStyle/>
          <a:p>
            <a:r>
              <a:rPr lang="nb-NO" b="1" dirty="0" smtClean="0"/>
              <a:t>Andelen av befolkningen som er hinduer</a:t>
            </a:r>
            <a:endParaRPr lang="nb-NO" b="1" dirty="0"/>
          </a:p>
        </p:txBody>
      </p:sp>
    </p:spTree>
    <p:extLst>
      <p:ext uri="{BB962C8B-B14F-4D97-AF65-F5344CB8AC3E}">
        <p14:creationId xmlns:p14="http://schemas.microsoft.com/office/powerpoint/2010/main" val="14526404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Tre hovedretninger</a:t>
            </a:r>
            <a:endParaRPr lang="nb-NO" dirty="0"/>
          </a:p>
        </p:txBody>
      </p:sp>
      <p:sp>
        <p:nvSpPr>
          <p:cNvPr id="3" name="Plassholder for innhold 2"/>
          <p:cNvSpPr>
            <a:spLocks noGrp="1"/>
          </p:cNvSpPr>
          <p:nvPr>
            <p:ph idx="1"/>
          </p:nvPr>
        </p:nvSpPr>
        <p:spPr/>
        <p:txBody>
          <a:bodyPr/>
          <a:lstStyle/>
          <a:p>
            <a:pPr marL="0" indent="0">
              <a:buNone/>
            </a:pPr>
            <a:r>
              <a:rPr lang="nb-NO" dirty="0" smtClean="0"/>
              <a:t>Hinduismen kan deles inn i tre hovedretninger ut fra hvilken hovedgud som tilbes.</a:t>
            </a:r>
          </a:p>
          <a:p>
            <a:pPr marL="457200" indent="-457200">
              <a:buAutoNum type="arabicPeriod"/>
            </a:pPr>
            <a:r>
              <a:rPr lang="nb-NO" dirty="0" err="1" smtClean="0"/>
              <a:t>Vishnuismen</a:t>
            </a:r>
            <a:r>
              <a:rPr lang="nb-NO" dirty="0" smtClean="0"/>
              <a:t>, </a:t>
            </a:r>
          </a:p>
          <a:p>
            <a:pPr marL="457200" indent="-457200">
              <a:buAutoNum type="arabicPeriod"/>
            </a:pPr>
            <a:r>
              <a:rPr lang="nb-NO" dirty="0" smtClean="0"/>
              <a:t>Shivaismen, </a:t>
            </a:r>
          </a:p>
          <a:p>
            <a:pPr marL="457200" indent="-457200">
              <a:buAutoNum type="arabicPeriod"/>
            </a:pPr>
            <a:r>
              <a:rPr lang="nb-NO" dirty="0" err="1" smtClean="0"/>
              <a:t>Shaktismen</a:t>
            </a:r>
            <a:endParaRPr lang="nb-NO" dirty="0"/>
          </a:p>
        </p:txBody>
      </p:sp>
    </p:spTree>
    <p:extLst>
      <p:ext uri="{BB962C8B-B14F-4D97-AF65-F5344CB8AC3E}">
        <p14:creationId xmlns:p14="http://schemas.microsoft.com/office/powerpoint/2010/main" val="29302997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p:cNvSpPr/>
          <p:nvPr/>
        </p:nvSpPr>
        <p:spPr>
          <a:xfrm>
            <a:off x="165224" y="3356992"/>
            <a:ext cx="8820472" cy="230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99392"/>
            <a:ext cx="8229600" cy="1143000"/>
          </a:xfrm>
        </p:spPr>
        <p:txBody>
          <a:bodyPr/>
          <a:lstStyle/>
          <a:p>
            <a:endParaRPr lang="nb-NO" dirty="0"/>
          </a:p>
        </p:txBody>
      </p:sp>
      <p:sp>
        <p:nvSpPr>
          <p:cNvPr id="8" name="Rektangel 7"/>
          <p:cNvSpPr/>
          <p:nvPr/>
        </p:nvSpPr>
        <p:spPr>
          <a:xfrm>
            <a:off x="1187624" y="1340768"/>
            <a:ext cx="6222902" cy="1908215"/>
          </a:xfrm>
          <a:prstGeom prst="rect">
            <a:avLst/>
          </a:prstGeom>
        </p:spPr>
        <p:txBody>
          <a:bodyPr wrap="square">
            <a:spAutoFit/>
          </a:bodyPr>
          <a:lstStyle/>
          <a:p>
            <a:endParaRPr lang="nb-NO" b="1" dirty="0" smtClean="0"/>
          </a:p>
          <a:p>
            <a:r>
              <a:rPr lang="nb-NO" sz="2000" b="1" dirty="0" smtClean="0"/>
              <a:t>I hinduismen snakker man om gud som Herren (</a:t>
            </a:r>
            <a:r>
              <a:rPr lang="nb-NO" sz="2000" b="1" dirty="0" err="1" smtClean="0"/>
              <a:t>ishvara</a:t>
            </a:r>
            <a:r>
              <a:rPr lang="nb-NO" sz="2000" b="1" dirty="0" smtClean="0"/>
              <a:t>).</a:t>
            </a:r>
          </a:p>
          <a:p>
            <a:r>
              <a:rPr lang="nb-NO" sz="2000" dirty="0" smtClean="0"/>
              <a:t>Herre er egentlig = brahman, men er samtidig mer konkret.</a:t>
            </a:r>
          </a:p>
          <a:p>
            <a:r>
              <a:rPr lang="nb-NO" sz="2000" dirty="0" smtClean="0"/>
              <a:t>To guder kjemper i India om å være Herre</a:t>
            </a:r>
            <a:endParaRPr lang="nb-NO" sz="2000" dirty="0"/>
          </a:p>
        </p:txBody>
      </p:sp>
      <p:sp>
        <p:nvSpPr>
          <p:cNvPr id="10" name="TekstSylinder 9"/>
          <p:cNvSpPr txBox="1"/>
          <p:nvPr/>
        </p:nvSpPr>
        <p:spPr>
          <a:xfrm>
            <a:off x="5724128" y="3501008"/>
            <a:ext cx="2448272" cy="400110"/>
          </a:xfrm>
          <a:prstGeom prst="rect">
            <a:avLst/>
          </a:prstGeom>
          <a:noFill/>
        </p:spPr>
        <p:txBody>
          <a:bodyPr wrap="square" rtlCol="0">
            <a:spAutoFit/>
          </a:bodyPr>
          <a:lstStyle/>
          <a:p>
            <a:r>
              <a:rPr lang="nb-NO" sz="2000" b="1" dirty="0" smtClean="0"/>
              <a:t>Shiva </a:t>
            </a:r>
            <a:r>
              <a:rPr lang="nb-NO" dirty="0"/>
              <a:t>gift med </a:t>
            </a:r>
            <a:r>
              <a:rPr lang="nb-NO" dirty="0" smtClean="0"/>
              <a:t>Parvati</a:t>
            </a:r>
            <a:endParaRPr lang="nb-NO" b="1" dirty="0"/>
          </a:p>
        </p:txBody>
      </p:sp>
      <p:cxnSp>
        <p:nvCxnSpPr>
          <p:cNvPr id="15" name="Rett pil 14"/>
          <p:cNvCxnSpPr/>
          <p:nvPr/>
        </p:nvCxnSpPr>
        <p:spPr>
          <a:xfrm>
            <a:off x="3923928" y="414908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uppe 16"/>
          <p:cNvGrpSpPr/>
          <p:nvPr/>
        </p:nvGrpSpPr>
        <p:grpSpPr>
          <a:xfrm>
            <a:off x="1488153" y="3510300"/>
            <a:ext cx="3227863" cy="1787426"/>
            <a:chOff x="2136225" y="4869160"/>
            <a:chExt cx="3227863" cy="1787426"/>
          </a:xfrm>
        </p:grpSpPr>
        <p:sp>
          <p:nvSpPr>
            <p:cNvPr id="9" name="TekstSylinder 8"/>
            <p:cNvSpPr txBox="1"/>
            <p:nvPr/>
          </p:nvSpPr>
          <p:spPr>
            <a:xfrm>
              <a:off x="2447764" y="4869160"/>
              <a:ext cx="2772308" cy="677108"/>
            </a:xfrm>
            <a:prstGeom prst="rect">
              <a:avLst/>
            </a:prstGeom>
            <a:noFill/>
          </p:spPr>
          <p:txBody>
            <a:bodyPr wrap="square" rtlCol="0">
              <a:spAutoFit/>
            </a:bodyPr>
            <a:lstStyle/>
            <a:p>
              <a:r>
                <a:rPr lang="nb-NO" sz="2000" b="1" dirty="0" smtClean="0"/>
                <a:t>Vishnu </a:t>
              </a:r>
              <a:r>
                <a:rPr lang="nb-NO" dirty="0" smtClean="0"/>
                <a:t>gift med Lakshmi </a:t>
              </a:r>
              <a:endParaRPr lang="nb-NO" dirty="0"/>
            </a:p>
          </p:txBody>
        </p:sp>
        <p:cxnSp>
          <p:nvCxnSpPr>
            <p:cNvPr id="12" name="Rett pil 11"/>
            <p:cNvCxnSpPr/>
            <p:nvPr/>
          </p:nvCxnSpPr>
          <p:spPr>
            <a:xfrm>
              <a:off x="2843808" y="5301208"/>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2483768" y="5733256"/>
              <a:ext cx="2880320" cy="923330"/>
            </a:xfrm>
            <a:prstGeom prst="rect">
              <a:avLst/>
            </a:prstGeom>
            <a:noFill/>
          </p:spPr>
          <p:txBody>
            <a:bodyPr wrap="square" rtlCol="0">
              <a:spAutoFit/>
            </a:bodyPr>
            <a:lstStyle/>
            <a:p>
              <a:r>
                <a:rPr lang="nb-NO" dirty="0" smtClean="0"/>
                <a:t>Rama 		</a:t>
              </a:r>
              <a:r>
                <a:rPr lang="nb-NO" dirty="0" err="1" smtClean="0"/>
                <a:t>Sita</a:t>
              </a:r>
              <a:r>
                <a:rPr lang="nb-NO" dirty="0" smtClean="0"/>
                <a:t/>
              </a:r>
              <a:br>
                <a:rPr lang="nb-NO" dirty="0" smtClean="0"/>
              </a:br>
              <a:r>
                <a:rPr lang="nb-NO" dirty="0" smtClean="0"/>
                <a:t>+ 		+</a:t>
              </a:r>
              <a:br>
                <a:rPr lang="nb-NO" dirty="0" smtClean="0"/>
              </a:br>
              <a:r>
                <a:rPr lang="nb-NO" dirty="0" smtClean="0"/>
                <a:t>Krishna		</a:t>
              </a:r>
              <a:r>
                <a:rPr lang="nb-NO" dirty="0" err="1" smtClean="0"/>
                <a:t>Rahda</a:t>
              </a:r>
              <a:endParaRPr lang="nb-NO" dirty="0"/>
            </a:p>
          </p:txBody>
        </p:sp>
        <p:sp>
          <p:nvSpPr>
            <p:cNvPr id="16" name="Venstre klammeparentes 15"/>
            <p:cNvSpPr/>
            <p:nvPr/>
          </p:nvSpPr>
          <p:spPr>
            <a:xfrm>
              <a:off x="2136225" y="5900313"/>
              <a:ext cx="119022" cy="6970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sp>
        <p:nvSpPr>
          <p:cNvPr id="18" name="TekstSylinder 17"/>
          <p:cNvSpPr txBox="1"/>
          <p:nvPr/>
        </p:nvSpPr>
        <p:spPr>
          <a:xfrm>
            <a:off x="179512" y="4725144"/>
            <a:ext cx="1152128" cy="369332"/>
          </a:xfrm>
          <a:prstGeom prst="rect">
            <a:avLst/>
          </a:prstGeom>
          <a:noFill/>
        </p:spPr>
        <p:txBody>
          <a:bodyPr wrap="square" rtlCol="0">
            <a:spAutoFit/>
          </a:bodyPr>
          <a:lstStyle/>
          <a:p>
            <a:r>
              <a:rPr lang="nb-NO" dirty="0" err="1" smtClean="0"/>
              <a:t>Avatarer</a:t>
            </a:r>
            <a:endParaRPr lang="nb-NO" dirty="0"/>
          </a:p>
        </p:txBody>
      </p:sp>
      <p:sp>
        <p:nvSpPr>
          <p:cNvPr id="19" name="TekstSylinder 18"/>
          <p:cNvSpPr txBox="1"/>
          <p:nvPr/>
        </p:nvSpPr>
        <p:spPr>
          <a:xfrm>
            <a:off x="5724128" y="4374396"/>
            <a:ext cx="2592288" cy="923330"/>
          </a:xfrm>
          <a:prstGeom prst="rect">
            <a:avLst/>
          </a:prstGeom>
          <a:noFill/>
        </p:spPr>
        <p:txBody>
          <a:bodyPr wrap="square" rtlCol="0">
            <a:spAutoFit/>
          </a:bodyPr>
          <a:lstStyle/>
          <a:p>
            <a:r>
              <a:rPr lang="nb-NO" dirty="0" err="1" smtClean="0"/>
              <a:t>Ganesha</a:t>
            </a:r>
            <a:endParaRPr lang="nb-NO" dirty="0" smtClean="0"/>
          </a:p>
          <a:p>
            <a:r>
              <a:rPr lang="nb-NO" dirty="0" smtClean="0"/>
              <a:t>+</a:t>
            </a:r>
          </a:p>
          <a:p>
            <a:r>
              <a:rPr lang="nb-NO" dirty="0" err="1" smtClean="0"/>
              <a:t>Skanda</a:t>
            </a:r>
            <a:r>
              <a:rPr lang="nb-NO" dirty="0" smtClean="0"/>
              <a:t> / </a:t>
            </a:r>
            <a:r>
              <a:rPr lang="nb-NO" dirty="0" err="1" smtClean="0"/>
              <a:t>Murugan</a:t>
            </a:r>
            <a:endParaRPr lang="nb-NO" dirty="0"/>
          </a:p>
        </p:txBody>
      </p:sp>
      <p:sp>
        <p:nvSpPr>
          <p:cNvPr id="20" name="Høyre klammeparentes 19"/>
          <p:cNvSpPr/>
          <p:nvPr/>
        </p:nvSpPr>
        <p:spPr>
          <a:xfrm>
            <a:off x="7668344" y="4509120"/>
            <a:ext cx="72008" cy="6336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ekstSylinder 20"/>
          <p:cNvSpPr txBox="1"/>
          <p:nvPr/>
        </p:nvSpPr>
        <p:spPr>
          <a:xfrm>
            <a:off x="7946032" y="4581128"/>
            <a:ext cx="1115616" cy="369332"/>
          </a:xfrm>
          <a:prstGeom prst="rect">
            <a:avLst/>
          </a:prstGeom>
          <a:noFill/>
        </p:spPr>
        <p:txBody>
          <a:bodyPr wrap="square" rtlCol="0">
            <a:spAutoFit/>
          </a:bodyPr>
          <a:lstStyle/>
          <a:p>
            <a:r>
              <a:rPr lang="nb-NO" dirty="0" smtClean="0"/>
              <a:t>Sønner</a:t>
            </a:r>
            <a:endParaRPr lang="nb-NO" dirty="0"/>
          </a:p>
        </p:txBody>
      </p:sp>
      <p:sp>
        <p:nvSpPr>
          <p:cNvPr id="22" name="TekstSylinder 21"/>
          <p:cNvSpPr txBox="1"/>
          <p:nvPr/>
        </p:nvSpPr>
        <p:spPr>
          <a:xfrm>
            <a:off x="2379210" y="5914826"/>
            <a:ext cx="5721182" cy="923330"/>
          </a:xfrm>
          <a:prstGeom prst="rect">
            <a:avLst/>
          </a:prstGeom>
          <a:noFill/>
        </p:spPr>
        <p:txBody>
          <a:bodyPr wrap="square" rtlCol="0">
            <a:spAutoFit/>
          </a:bodyPr>
          <a:lstStyle/>
          <a:p>
            <a:r>
              <a:rPr lang="nb-NO" dirty="0"/>
              <a:t>70 prosent av Indias befolkning er </a:t>
            </a:r>
            <a:r>
              <a:rPr lang="nb-NO" b="1" dirty="0" err="1"/>
              <a:t>vishnuitter</a:t>
            </a:r>
            <a:r>
              <a:rPr lang="nb-NO" dirty="0"/>
              <a:t>.</a:t>
            </a:r>
          </a:p>
          <a:p>
            <a:r>
              <a:rPr lang="nb-NO" dirty="0"/>
              <a:t>28 prosent av Indias befolkning er </a:t>
            </a:r>
            <a:r>
              <a:rPr lang="nb-NO" b="1" dirty="0" err="1"/>
              <a:t>shivaitter</a:t>
            </a:r>
            <a:endParaRPr lang="nb-NO" b="1" dirty="0"/>
          </a:p>
          <a:p>
            <a:endParaRPr lang="nb-NO" dirty="0"/>
          </a:p>
        </p:txBody>
      </p:sp>
      <p:sp>
        <p:nvSpPr>
          <p:cNvPr id="24" name="TekstSylinder 23"/>
          <p:cNvSpPr txBox="1"/>
          <p:nvPr/>
        </p:nvSpPr>
        <p:spPr>
          <a:xfrm>
            <a:off x="6948264" y="5445224"/>
            <a:ext cx="2160240" cy="246221"/>
          </a:xfrm>
          <a:prstGeom prst="rect">
            <a:avLst/>
          </a:prstGeom>
          <a:noFill/>
        </p:spPr>
        <p:txBody>
          <a:bodyPr wrap="square" rtlCol="0">
            <a:spAutoFit/>
          </a:bodyPr>
          <a:lstStyle/>
          <a:p>
            <a:r>
              <a:rPr lang="nb-NO" sz="1000" dirty="0" smtClean="0"/>
              <a:t>(</a:t>
            </a:r>
            <a:r>
              <a:rPr lang="nb-NO" sz="1000" dirty="0" err="1" smtClean="0"/>
              <a:t>Eidhamar</a:t>
            </a:r>
            <a:r>
              <a:rPr lang="nb-NO" sz="1000" dirty="0" smtClean="0"/>
              <a:t> (red.), 2004, s. 218 + 231)</a:t>
            </a:r>
            <a:endParaRPr lang="nb-NO" sz="1000" dirty="0"/>
          </a:p>
        </p:txBody>
      </p:sp>
    </p:spTree>
    <p:extLst>
      <p:ext uri="{BB962C8B-B14F-4D97-AF65-F5344CB8AC3E}">
        <p14:creationId xmlns:p14="http://schemas.microsoft.com/office/powerpoint/2010/main" val="24682661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84"/>
            <a:ext cx="8229600" cy="1143000"/>
          </a:xfrm>
        </p:spPr>
        <p:txBody>
          <a:bodyPr/>
          <a:lstStyle/>
          <a:p>
            <a:r>
              <a:rPr lang="nb-NO" dirty="0" smtClean="0"/>
              <a:t>Gudinnen (Devi)</a:t>
            </a:r>
            <a:endParaRPr lang="nb-NO" dirty="0"/>
          </a:p>
        </p:txBody>
      </p:sp>
      <p:sp>
        <p:nvSpPr>
          <p:cNvPr id="3" name="Plassholder for innhold 2"/>
          <p:cNvSpPr>
            <a:spLocks noGrp="1"/>
          </p:cNvSpPr>
          <p:nvPr>
            <p:ph idx="1"/>
          </p:nvPr>
        </p:nvSpPr>
        <p:spPr>
          <a:xfrm>
            <a:off x="460660" y="836712"/>
            <a:ext cx="8229600" cy="2858452"/>
          </a:xfrm>
        </p:spPr>
        <p:txBody>
          <a:bodyPr>
            <a:normAutofit fontScale="70000" lnSpcReduction="20000"/>
          </a:bodyPr>
          <a:lstStyle/>
          <a:p>
            <a:r>
              <a:rPr lang="nb-NO" dirty="0" smtClean="0"/>
              <a:t>Hinduismen har en rik gudinnetradisjon. I de ulike hellige tekstene møter man en rekke kvinnelige guddommer.</a:t>
            </a:r>
          </a:p>
          <a:p>
            <a:endParaRPr lang="nb-NO" sz="2200" dirty="0" smtClean="0"/>
          </a:p>
          <a:p>
            <a:r>
              <a:rPr lang="nb-NO" dirty="0"/>
              <a:t>2 prosent av Indias befolkning er </a:t>
            </a:r>
            <a:r>
              <a:rPr lang="nb-NO" dirty="0" smtClean="0"/>
              <a:t>gudinnetilbedere</a:t>
            </a:r>
          </a:p>
          <a:p>
            <a:endParaRPr lang="nb-NO" sz="2200" dirty="0"/>
          </a:p>
          <a:p>
            <a:r>
              <a:rPr lang="nb-NO" dirty="0" smtClean="0"/>
              <a:t>De som tilber Gudinnen (Devi) tenker at det finnes en kvinnelig guddomskraft </a:t>
            </a:r>
            <a:r>
              <a:rPr lang="nb-NO" b="1" dirty="0"/>
              <a:t>–</a:t>
            </a:r>
            <a:r>
              <a:rPr lang="nb-NO" dirty="0" smtClean="0"/>
              <a:t> </a:t>
            </a:r>
            <a:r>
              <a:rPr lang="nb-NO" b="1" dirty="0" err="1" smtClean="0"/>
              <a:t>shakti</a:t>
            </a:r>
            <a:r>
              <a:rPr lang="nb-NO" b="1" dirty="0" smtClean="0"/>
              <a:t> –</a:t>
            </a:r>
            <a:r>
              <a:rPr lang="nb-NO" dirty="0" smtClean="0"/>
              <a:t> som  er den sterkeste kraften i universet. Gudinnetilbederne er opptatt av at Shiva og Vishnu er transendente (utenfor denne verden) mens Gudinnen er immanent (i denne verden).</a:t>
            </a:r>
          </a:p>
          <a:p>
            <a:endParaRPr lang="nb-NO" sz="1900" dirty="0"/>
          </a:p>
          <a:p>
            <a:r>
              <a:rPr lang="nb-NO" dirty="0" smtClean="0"/>
              <a:t>Gudinnen og hennes kraft opptrer i følge gudinnetilbederne i ulike skikkelser.</a:t>
            </a:r>
          </a:p>
          <a:p>
            <a:r>
              <a:rPr lang="nb-NO" dirty="0" smtClean="0"/>
              <a:t>Gudinnen kan være både vennligsinnet og snill, eller skremmende, vill og farlig.</a:t>
            </a:r>
          </a:p>
          <a:p>
            <a:endParaRPr lang="nb-NO" dirty="0" smtClean="0"/>
          </a:p>
          <a:p>
            <a:endParaRPr lang="nb-NO" dirty="0"/>
          </a:p>
        </p:txBody>
      </p:sp>
      <p:grpSp>
        <p:nvGrpSpPr>
          <p:cNvPr id="31" name="Gruppe 30"/>
          <p:cNvGrpSpPr/>
          <p:nvPr/>
        </p:nvGrpSpPr>
        <p:grpSpPr>
          <a:xfrm>
            <a:off x="165224" y="3861048"/>
            <a:ext cx="9303320" cy="2808312"/>
            <a:chOff x="165224" y="3356992"/>
            <a:chExt cx="9303320" cy="2808312"/>
          </a:xfrm>
        </p:grpSpPr>
        <p:sp>
          <p:nvSpPr>
            <p:cNvPr id="29" name="Rektangel 28"/>
            <p:cNvSpPr/>
            <p:nvPr/>
          </p:nvSpPr>
          <p:spPr>
            <a:xfrm>
              <a:off x="165224" y="3356992"/>
              <a:ext cx="8820472" cy="28083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p:cNvSpPr txBox="1"/>
            <p:nvPr/>
          </p:nvSpPr>
          <p:spPr>
            <a:xfrm>
              <a:off x="3601368" y="3407132"/>
              <a:ext cx="1296144" cy="461665"/>
            </a:xfrm>
            <a:prstGeom prst="rect">
              <a:avLst/>
            </a:prstGeom>
            <a:noFill/>
          </p:spPr>
          <p:txBody>
            <a:bodyPr wrap="square" rtlCol="0">
              <a:spAutoFit/>
            </a:bodyPr>
            <a:lstStyle/>
            <a:p>
              <a:pPr algn="ctr"/>
              <a:r>
                <a:rPr lang="nb-NO" sz="2400" b="1" dirty="0" smtClean="0"/>
                <a:t>Devi</a:t>
              </a:r>
              <a:endParaRPr lang="nb-NO" b="1" dirty="0"/>
            </a:p>
          </p:txBody>
        </p:sp>
        <p:sp>
          <p:nvSpPr>
            <p:cNvPr id="5" name="TekstSylinder 4"/>
            <p:cNvSpPr txBox="1"/>
            <p:nvPr/>
          </p:nvSpPr>
          <p:spPr>
            <a:xfrm>
              <a:off x="971600" y="4404945"/>
              <a:ext cx="1440160" cy="646331"/>
            </a:xfrm>
            <a:prstGeom prst="rect">
              <a:avLst/>
            </a:prstGeom>
            <a:noFill/>
          </p:spPr>
          <p:txBody>
            <a:bodyPr wrap="square" rtlCol="0">
              <a:spAutoFit/>
            </a:bodyPr>
            <a:lstStyle/>
            <a:p>
              <a:pPr algn="ctr"/>
              <a:r>
                <a:rPr lang="nb-NO" b="1" dirty="0" err="1" smtClean="0"/>
                <a:t>Sarasvati</a:t>
              </a:r>
              <a:endParaRPr lang="nb-NO" b="1" dirty="0" smtClean="0"/>
            </a:p>
            <a:p>
              <a:pPr algn="ctr"/>
              <a:r>
                <a:rPr lang="nb-NO" dirty="0" smtClean="0"/>
                <a:t>( + Brahma)</a:t>
              </a:r>
              <a:endParaRPr lang="nb-NO" dirty="0"/>
            </a:p>
          </p:txBody>
        </p:sp>
        <p:sp>
          <p:nvSpPr>
            <p:cNvPr id="6" name="TekstSylinder 5"/>
            <p:cNvSpPr txBox="1"/>
            <p:nvPr/>
          </p:nvSpPr>
          <p:spPr>
            <a:xfrm>
              <a:off x="7308304" y="5905291"/>
              <a:ext cx="2160240" cy="246221"/>
            </a:xfrm>
            <a:prstGeom prst="rect">
              <a:avLst/>
            </a:prstGeom>
            <a:noFill/>
          </p:spPr>
          <p:txBody>
            <a:bodyPr wrap="square" rtlCol="0">
              <a:spAutoFit/>
            </a:bodyPr>
            <a:lstStyle/>
            <a:p>
              <a:r>
                <a:rPr lang="nb-NO" sz="1000" dirty="0" smtClean="0"/>
                <a:t>(</a:t>
              </a:r>
              <a:r>
                <a:rPr lang="nb-NO" sz="1000" dirty="0" err="1" smtClean="0"/>
                <a:t>Eidhamar</a:t>
              </a:r>
              <a:r>
                <a:rPr lang="nb-NO" sz="1000" dirty="0" smtClean="0"/>
                <a:t> (red.), 2004, s. 238</a:t>
              </a:r>
              <a:endParaRPr lang="nb-NO" sz="1000" dirty="0"/>
            </a:p>
          </p:txBody>
        </p:sp>
        <p:sp>
          <p:nvSpPr>
            <p:cNvPr id="7" name="TekstSylinder 6"/>
            <p:cNvSpPr txBox="1"/>
            <p:nvPr/>
          </p:nvSpPr>
          <p:spPr>
            <a:xfrm>
              <a:off x="2753916" y="4391887"/>
              <a:ext cx="1440160" cy="646331"/>
            </a:xfrm>
            <a:prstGeom prst="rect">
              <a:avLst/>
            </a:prstGeom>
            <a:noFill/>
          </p:spPr>
          <p:txBody>
            <a:bodyPr wrap="square" rtlCol="0">
              <a:spAutoFit/>
            </a:bodyPr>
            <a:lstStyle/>
            <a:p>
              <a:pPr algn="ctr"/>
              <a:r>
                <a:rPr lang="nb-NO" b="1" dirty="0" err="1" smtClean="0"/>
                <a:t>Lakhsmi</a:t>
              </a:r>
              <a:endParaRPr lang="nb-NO" b="1" dirty="0" smtClean="0"/>
            </a:p>
            <a:p>
              <a:pPr algn="ctr"/>
              <a:r>
                <a:rPr lang="nb-NO" dirty="0" smtClean="0"/>
                <a:t>( + Vishnu)</a:t>
              </a:r>
              <a:endParaRPr lang="nb-NO" dirty="0"/>
            </a:p>
          </p:txBody>
        </p:sp>
        <p:sp>
          <p:nvSpPr>
            <p:cNvPr id="8" name="TekstSylinder 7"/>
            <p:cNvSpPr txBox="1"/>
            <p:nvPr/>
          </p:nvSpPr>
          <p:spPr>
            <a:xfrm>
              <a:off x="4309740" y="4454808"/>
              <a:ext cx="1440160" cy="646331"/>
            </a:xfrm>
            <a:prstGeom prst="rect">
              <a:avLst/>
            </a:prstGeom>
            <a:noFill/>
          </p:spPr>
          <p:txBody>
            <a:bodyPr wrap="square" rtlCol="0">
              <a:spAutoFit/>
            </a:bodyPr>
            <a:lstStyle/>
            <a:p>
              <a:pPr algn="ctr"/>
              <a:r>
                <a:rPr lang="nb-NO" b="1" dirty="0" smtClean="0"/>
                <a:t>Shiva</a:t>
              </a:r>
            </a:p>
            <a:p>
              <a:pPr algn="ctr"/>
              <a:r>
                <a:rPr lang="nb-NO" dirty="0" smtClean="0"/>
                <a:t>( + Parvati)</a:t>
              </a:r>
              <a:endParaRPr lang="nb-NO" dirty="0"/>
            </a:p>
          </p:txBody>
        </p:sp>
        <p:sp>
          <p:nvSpPr>
            <p:cNvPr id="9" name="TekstSylinder 8"/>
            <p:cNvSpPr txBox="1"/>
            <p:nvPr/>
          </p:nvSpPr>
          <p:spPr>
            <a:xfrm>
              <a:off x="5711924" y="4461895"/>
              <a:ext cx="1440160" cy="369332"/>
            </a:xfrm>
            <a:prstGeom prst="rect">
              <a:avLst/>
            </a:prstGeom>
            <a:noFill/>
          </p:spPr>
          <p:txBody>
            <a:bodyPr wrap="square" rtlCol="0">
              <a:spAutoFit/>
            </a:bodyPr>
            <a:lstStyle/>
            <a:p>
              <a:pPr algn="ctr"/>
              <a:r>
                <a:rPr lang="nb-NO" b="1" dirty="0" smtClean="0"/>
                <a:t>Durga</a:t>
              </a:r>
              <a:endParaRPr lang="nb-NO" b="1" dirty="0"/>
            </a:p>
          </p:txBody>
        </p:sp>
        <p:sp>
          <p:nvSpPr>
            <p:cNvPr id="10" name="TekstSylinder 9"/>
            <p:cNvSpPr txBox="1"/>
            <p:nvPr/>
          </p:nvSpPr>
          <p:spPr>
            <a:xfrm>
              <a:off x="7380312" y="4461895"/>
              <a:ext cx="1440160" cy="369332"/>
            </a:xfrm>
            <a:prstGeom prst="rect">
              <a:avLst/>
            </a:prstGeom>
            <a:noFill/>
          </p:spPr>
          <p:txBody>
            <a:bodyPr wrap="square" rtlCol="0">
              <a:spAutoFit/>
            </a:bodyPr>
            <a:lstStyle/>
            <a:p>
              <a:pPr algn="ctr"/>
              <a:r>
                <a:rPr lang="nb-NO" b="1" dirty="0" smtClean="0"/>
                <a:t>Kali</a:t>
              </a:r>
              <a:endParaRPr lang="nb-NO" b="1" dirty="0"/>
            </a:p>
          </p:txBody>
        </p:sp>
        <p:sp>
          <p:nvSpPr>
            <p:cNvPr id="11" name="TekstSylinder 10"/>
            <p:cNvSpPr txBox="1"/>
            <p:nvPr/>
          </p:nvSpPr>
          <p:spPr>
            <a:xfrm>
              <a:off x="1979712" y="5446965"/>
              <a:ext cx="1440160" cy="646331"/>
            </a:xfrm>
            <a:prstGeom prst="rect">
              <a:avLst/>
            </a:prstGeom>
            <a:noFill/>
          </p:spPr>
          <p:txBody>
            <a:bodyPr wrap="square" rtlCol="0">
              <a:spAutoFit/>
            </a:bodyPr>
            <a:lstStyle/>
            <a:p>
              <a:pPr algn="ctr"/>
              <a:r>
                <a:rPr lang="nb-NO" b="1" dirty="0" err="1" smtClean="0"/>
                <a:t>Sita</a:t>
              </a:r>
              <a:endParaRPr lang="nb-NO" b="1" dirty="0" smtClean="0"/>
            </a:p>
            <a:p>
              <a:pPr algn="ctr"/>
              <a:r>
                <a:rPr lang="nb-NO" dirty="0" smtClean="0"/>
                <a:t>( + Rama)</a:t>
              </a:r>
              <a:endParaRPr lang="nb-NO" dirty="0"/>
            </a:p>
          </p:txBody>
        </p:sp>
        <p:sp>
          <p:nvSpPr>
            <p:cNvPr id="12" name="TekstSylinder 11"/>
            <p:cNvSpPr txBox="1"/>
            <p:nvPr/>
          </p:nvSpPr>
          <p:spPr>
            <a:xfrm>
              <a:off x="3635896" y="5402698"/>
              <a:ext cx="1440160" cy="646331"/>
            </a:xfrm>
            <a:prstGeom prst="rect">
              <a:avLst/>
            </a:prstGeom>
            <a:noFill/>
          </p:spPr>
          <p:txBody>
            <a:bodyPr wrap="square" rtlCol="0">
              <a:spAutoFit/>
            </a:bodyPr>
            <a:lstStyle/>
            <a:p>
              <a:pPr algn="ctr"/>
              <a:r>
                <a:rPr lang="nb-NO" b="1" dirty="0" err="1" smtClean="0"/>
                <a:t>Radha</a:t>
              </a:r>
              <a:endParaRPr lang="nb-NO" b="1" dirty="0" smtClean="0"/>
            </a:p>
            <a:p>
              <a:pPr algn="ctr"/>
              <a:r>
                <a:rPr lang="nb-NO" dirty="0" smtClean="0"/>
                <a:t>( + Krishna)</a:t>
              </a:r>
              <a:endParaRPr lang="nb-NO" dirty="0"/>
            </a:p>
          </p:txBody>
        </p:sp>
      </p:grpSp>
      <p:cxnSp>
        <p:nvCxnSpPr>
          <p:cNvPr id="16" name="Rett pil 15"/>
          <p:cNvCxnSpPr>
            <a:stCxn id="4" idx="2"/>
            <a:endCxn id="5" idx="0"/>
          </p:cNvCxnSpPr>
          <p:nvPr/>
        </p:nvCxnSpPr>
        <p:spPr>
          <a:xfrm flipH="1">
            <a:off x="1691680" y="4372853"/>
            <a:ext cx="2557760" cy="5361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a:stCxn id="4" idx="2"/>
            <a:endCxn id="7" idx="0"/>
          </p:cNvCxnSpPr>
          <p:nvPr/>
        </p:nvCxnSpPr>
        <p:spPr>
          <a:xfrm flipH="1">
            <a:off x="3473996" y="4372853"/>
            <a:ext cx="775444" cy="523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tt pil 19"/>
          <p:cNvCxnSpPr>
            <a:stCxn id="4" idx="2"/>
            <a:endCxn id="8" idx="0"/>
          </p:cNvCxnSpPr>
          <p:nvPr/>
        </p:nvCxnSpPr>
        <p:spPr>
          <a:xfrm>
            <a:off x="4249440" y="4372853"/>
            <a:ext cx="780380" cy="5860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ett pil 21"/>
          <p:cNvCxnSpPr>
            <a:stCxn id="4" idx="2"/>
            <a:endCxn id="9" idx="0"/>
          </p:cNvCxnSpPr>
          <p:nvPr/>
        </p:nvCxnSpPr>
        <p:spPr>
          <a:xfrm>
            <a:off x="4249440" y="4372853"/>
            <a:ext cx="2182564" cy="5930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tt pil 23"/>
          <p:cNvCxnSpPr>
            <a:stCxn id="4" idx="2"/>
            <a:endCxn id="10" idx="0"/>
          </p:cNvCxnSpPr>
          <p:nvPr/>
        </p:nvCxnSpPr>
        <p:spPr>
          <a:xfrm>
            <a:off x="4249440" y="4372853"/>
            <a:ext cx="3850952" cy="5930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tt pil 25"/>
          <p:cNvCxnSpPr>
            <a:stCxn id="7" idx="2"/>
            <a:endCxn id="11" idx="0"/>
          </p:cNvCxnSpPr>
          <p:nvPr/>
        </p:nvCxnSpPr>
        <p:spPr>
          <a:xfrm flipH="1">
            <a:off x="2699792" y="5542274"/>
            <a:ext cx="774204" cy="408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a:stCxn id="7" idx="2"/>
            <a:endCxn id="12" idx="0"/>
          </p:cNvCxnSpPr>
          <p:nvPr/>
        </p:nvCxnSpPr>
        <p:spPr>
          <a:xfrm>
            <a:off x="3473996" y="5542274"/>
            <a:ext cx="881980" cy="364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32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aksmi"/>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tretch>
            <a:fillRect/>
          </a:stretch>
        </p:blipFill>
        <p:spPr>
          <a:xfrm>
            <a:off x="4716016" y="404391"/>
            <a:ext cx="4320479" cy="5976937"/>
          </a:xfr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Rectangle 2"/>
          <p:cNvSpPr>
            <a:spLocks noGrp="1" noChangeArrowheads="1"/>
          </p:cNvSpPr>
          <p:nvPr>
            <p:ph idx="1"/>
          </p:nvPr>
        </p:nvSpPr>
        <p:spPr/>
        <p:txBody>
          <a:bodyPr/>
          <a:lstStyle/>
          <a:p>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286250" cy="5832475"/>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900113" y="6381750"/>
            <a:ext cx="28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2400">
                <a:latin typeface="Times New Roman" pitchFamily="18" charset="0"/>
              </a:rPr>
              <a:t>VISHNU</a:t>
            </a:r>
          </a:p>
        </p:txBody>
      </p:sp>
      <p:sp>
        <p:nvSpPr>
          <p:cNvPr id="6150" name="Text Box 6"/>
          <p:cNvSpPr txBox="1">
            <a:spLocks noChangeArrowheads="1"/>
          </p:cNvSpPr>
          <p:nvPr/>
        </p:nvSpPr>
        <p:spPr bwMode="auto">
          <a:xfrm>
            <a:off x="5219700" y="6400800"/>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2400">
                <a:latin typeface="Times New Roman" pitchFamily="18" charset="0"/>
              </a:rPr>
              <a:t>LAKSHMI</a:t>
            </a:r>
          </a:p>
        </p:txBody>
      </p:sp>
    </p:spTree>
    <p:extLst>
      <p:ext uri="{BB962C8B-B14F-4D97-AF65-F5344CB8AC3E}">
        <p14:creationId xmlns:p14="http://schemas.microsoft.com/office/powerpoint/2010/main" val="288097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a:p>
        </p:txBody>
      </p:sp>
      <p:sp>
        <p:nvSpPr>
          <p:cNvPr id="3" name="Plassholder for innhold 2"/>
          <p:cNvSpPr>
            <a:spLocks noGrp="1"/>
          </p:cNvSpPr>
          <p:nvPr>
            <p:ph idx="1"/>
          </p:nvPr>
        </p:nvSpPr>
        <p:spPr/>
        <p:txBody>
          <a:bodyPr/>
          <a:lstStyle/>
          <a:p>
            <a:endParaRPr lang="en-US"/>
          </a:p>
        </p:txBody>
      </p:sp>
      <p:graphicFrame>
        <p:nvGraphicFramePr>
          <p:cNvPr id="4" name="Plassholder for innhold 3"/>
          <p:cNvGraphicFramePr>
            <a:graphicFrameLocks/>
          </p:cNvGraphicFramePr>
          <p:nvPr>
            <p:extLst>
              <p:ext uri="{D42A27DB-BD31-4B8C-83A1-F6EECF244321}">
                <p14:modId xmlns:p14="http://schemas.microsoft.com/office/powerpoint/2010/main" val="1928685157"/>
              </p:ext>
            </p:extLst>
          </p:nvPr>
        </p:nvGraphicFramePr>
        <p:xfrm>
          <a:off x="457200" y="332656"/>
          <a:ext cx="8229600" cy="614434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52837">
                <a:tc>
                  <a:txBody>
                    <a:bodyPr/>
                    <a:lstStyle/>
                    <a:p>
                      <a:r>
                        <a:rPr lang="nb-NO" sz="2800" dirty="0" smtClean="0">
                          <a:solidFill>
                            <a:schemeClr val="tx1"/>
                          </a:solidFill>
                        </a:rPr>
                        <a:t>Vishnu</a:t>
                      </a:r>
                      <a:endParaRPr lang="en-US" sz="2800" dirty="0">
                        <a:solidFill>
                          <a:schemeClr val="tx1"/>
                        </a:solidFill>
                      </a:endParaRPr>
                    </a:p>
                  </a:txBody>
                  <a:tcPr/>
                </a:tc>
                <a:tc>
                  <a:txBody>
                    <a:bodyPr/>
                    <a:lstStyle/>
                    <a:p>
                      <a:r>
                        <a:rPr lang="nb-NO" sz="2800" dirty="0" smtClean="0">
                          <a:solidFill>
                            <a:schemeClr val="tx1"/>
                          </a:solidFill>
                        </a:rPr>
                        <a:t>Lakshmi</a:t>
                      </a:r>
                      <a:endParaRPr lang="en-US" sz="2800" dirty="0">
                        <a:solidFill>
                          <a:schemeClr val="tx1"/>
                        </a:solidFill>
                      </a:endParaRPr>
                    </a:p>
                  </a:txBody>
                  <a:tcPr/>
                </a:tc>
                <a:extLst>
                  <a:ext uri="{0D108BD9-81ED-4DB2-BD59-A6C34878D82A}">
                    <a16:rowId xmlns:a16="http://schemas.microsoft.com/office/drawing/2014/main" xmlns="" val="10000"/>
                  </a:ext>
                </a:extLst>
              </a:tr>
              <a:tr h="5491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800" baseline="0" dirty="0" smtClean="0"/>
                        <a:t>Vishnus historie…(se boken «vediske skrifter»)</a:t>
                      </a:r>
                    </a:p>
                    <a:p>
                      <a:endParaRPr lang="nb-NO" sz="2800" dirty="0" smtClean="0"/>
                    </a:p>
                    <a:p>
                      <a:r>
                        <a:rPr lang="nb-NO" sz="2800" dirty="0" smtClean="0"/>
                        <a:t>Opprettholder og beskytter</a:t>
                      </a:r>
                      <a:r>
                        <a:rPr lang="nb-NO" sz="2800" baseline="0" dirty="0" smtClean="0"/>
                        <a:t> verden</a:t>
                      </a:r>
                    </a:p>
                    <a:p>
                      <a:r>
                        <a:rPr lang="nb-NO" sz="2800" baseline="0" dirty="0" smtClean="0"/>
                        <a:t>Blå som en regnsky</a:t>
                      </a:r>
                    </a:p>
                    <a:p>
                      <a:r>
                        <a:rPr lang="nb-NO" sz="2800" baseline="0" dirty="0" smtClean="0"/>
                        <a:t>Krishna og Rama er </a:t>
                      </a:r>
                      <a:r>
                        <a:rPr lang="nb-NO" sz="2800" baseline="0" dirty="0" err="1" smtClean="0"/>
                        <a:t>avatarer</a:t>
                      </a:r>
                      <a:r>
                        <a:rPr lang="nb-NO" sz="2800" baseline="0" dirty="0" smtClean="0"/>
                        <a:t> av denne guden (guden født som mennesker)</a:t>
                      </a:r>
                    </a:p>
                    <a:p>
                      <a:endParaRPr lang="nb-NO" sz="2800" baseline="0" dirty="0" smtClean="0"/>
                    </a:p>
                  </a:txBody>
                  <a:tcPr/>
                </a:tc>
                <a:tc>
                  <a:txBody>
                    <a:bodyPr/>
                    <a:lstStyle/>
                    <a:p>
                      <a:r>
                        <a:rPr lang="nb-NO" sz="2800" dirty="0" smtClean="0"/>
                        <a:t>Gudinne</a:t>
                      </a:r>
                      <a:r>
                        <a:rPr lang="nb-NO" sz="2800" baseline="0" dirty="0" smtClean="0"/>
                        <a:t> for rikdom, lykke og kjærlighet</a:t>
                      </a:r>
                    </a:p>
                    <a:p>
                      <a:r>
                        <a:rPr lang="nb-NO" sz="2800" baseline="0" dirty="0" smtClean="0"/>
                        <a:t>Kom fra havet</a:t>
                      </a:r>
                    </a:p>
                    <a:p>
                      <a:r>
                        <a:rPr lang="nb-NO" sz="2800" baseline="0" dirty="0" smtClean="0"/>
                        <a:t>Lotusblomst som symbol</a:t>
                      </a:r>
                    </a:p>
                    <a:p>
                      <a:r>
                        <a:rPr lang="nb-NO" sz="2800" baseline="0" dirty="0" smtClean="0"/>
                        <a:t>Feires under høytiden </a:t>
                      </a:r>
                      <a:r>
                        <a:rPr lang="nb-NO" sz="2800" baseline="0" dirty="0" err="1" smtClean="0"/>
                        <a:t>divali</a:t>
                      </a:r>
                      <a:endParaRPr lang="en-US" sz="28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556531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2473" t="15013" r="15981" b="45988"/>
          <a:stretch>
            <a:fillRect/>
          </a:stretch>
        </p:blipFill>
        <p:spPr>
          <a:xfrm>
            <a:off x="5076825" y="188640"/>
            <a:ext cx="2951559" cy="3311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88913"/>
            <a:ext cx="4659313" cy="6119812"/>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p:cNvSpPr txBox="1">
            <a:spLocks noChangeArrowheads="1"/>
          </p:cNvSpPr>
          <p:nvPr/>
        </p:nvSpPr>
        <p:spPr bwMode="auto">
          <a:xfrm>
            <a:off x="900113" y="6453188"/>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2400">
                <a:latin typeface="Times New Roman" pitchFamily="18" charset="0"/>
              </a:rPr>
              <a:t>SHIVA</a:t>
            </a:r>
          </a:p>
        </p:txBody>
      </p:sp>
      <p:sp>
        <p:nvSpPr>
          <p:cNvPr id="8198" name="Text Box 6"/>
          <p:cNvSpPr txBox="1">
            <a:spLocks noChangeArrowheads="1"/>
          </p:cNvSpPr>
          <p:nvPr/>
        </p:nvSpPr>
        <p:spPr bwMode="auto">
          <a:xfrm>
            <a:off x="5292080" y="3650010"/>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2400" dirty="0">
                <a:latin typeface="Times New Roman" pitchFamily="18" charset="0"/>
              </a:rPr>
              <a:t>PARAVATI</a:t>
            </a:r>
          </a:p>
        </p:txBody>
      </p:sp>
      <p:pic>
        <p:nvPicPr>
          <p:cNvPr id="2050" name="Picture 2" descr="http://www.traveljournals.net/img/1x1tran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raveljournals.net/img/1x1tran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raveljournals.net/img/1x1tran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farm3.static.flickr.com/2577/3821877213_ac92ba571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260479"/>
            <a:ext cx="1785937" cy="23812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7236718" y="5127937"/>
            <a:ext cx="1008112" cy="646331"/>
          </a:xfrm>
          <a:prstGeom prst="rect">
            <a:avLst/>
          </a:prstGeom>
          <a:noFill/>
        </p:spPr>
        <p:txBody>
          <a:bodyPr wrap="square" rtlCol="0">
            <a:spAutoFit/>
          </a:bodyPr>
          <a:lstStyle/>
          <a:p>
            <a:r>
              <a:rPr lang="nb-NO" b="1" dirty="0" err="1" smtClean="0"/>
              <a:t>Linga</a:t>
            </a:r>
            <a:r>
              <a:rPr lang="nb-NO" dirty="0" smtClean="0"/>
              <a:t> og </a:t>
            </a:r>
            <a:r>
              <a:rPr lang="nb-NO" b="1" dirty="0" err="1" smtClean="0"/>
              <a:t>yoni</a:t>
            </a:r>
            <a:endParaRPr lang="nb-NO" b="1" dirty="0"/>
          </a:p>
        </p:txBody>
      </p:sp>
    </p:spTree>
    <p:extLst>
      <p:ext uri="{BB962C8B-B14F-4D97-AF65-F5344CB8AC3E}">
        <p14:creationId xmlns:p14="http://schemas.microsoft.com/office/powerpoint/2010/main" val="10331907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a:p>
        </p:txBody>
      </p:sp>
      <p:sp>
        <p:nvSpPr>
          <p:cNvPr id="3" name="Plassholder for innhold 2"/>
          <p:cNvSpPr>
            <a:spLocks noGrp="1"/>
          </p:cNvSpPr>
          <p:nvPr>
            <p:ph idx="1"/>
          </p:nvPr>
        </p:nvSpPr>
        <p:spPr/>
        <p:txBody>
          <a:bodyPr/>
          <a:lstStyle/>
          <a:p>
            <a:endParaRPr lang="en-US"/>
          </a:p>
        </p:txBody>
      </p:sp>
      <p:graphicFrame>
        <p:nvGraphicFramePr>
          <p:cNvPr id="4" name="Plassholder for innhold 3"/>
          <p:cNvGraphicFramePr>
            <a:graphicFrameLocks/>
          </p:cNvGraphicFramePr>
          <p:nvPr>
            <p:extLst>
              <p:ext uri="{D42A27DB-BD31-4B8C-83A1-F6EECF244321}">
                <p14:modId xmlns:p14="http://schemas.microsoft.com/office/powerpoint/2010/main" val="834875868"/>
              </p:ext>
            </p:extLst>
          </p:nvPr>
        </p:nvGraphicFramePr>
        <p:xfrm>
          <a:off x="457200" y="332657"/>
          <a:ext cx="8229600" cy="69768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06563">
                <a:tc>
                  <a:txBody>
                    <a:bodyPr/>
                    <a:lstStyle/>
                    <a:p>
                      <a:r>
                        <a:rPr lang="nb-NO" sz="2800" dirty="0" smtClean="0">
                          <a:solidFill>
                            <a:schemeClr val="tx1"/>
                          </a:solidFill>
                        </a:rPr>
                        <a:t>Shiva</a:t>
                      </a:r>
                    </a:p>
                  </a:txBody>
                  <a:tcPr/>
                </a:tc>
                <a:tc>
                  <a:txBody>
                    <a:bodyPr/>
                    <a:lstStyle/>
                    <a:p>
                      <a:r>
                        <a:rPr lang="nb-NO" sz="2800" dirty="0" smtClean="0">
                          <a:solidFill>
                            <a:schemeClr val="tx1"/>
                          </a:solidFill>
                        </a:rPr>
                        <a:t>Parvati</a:t>
                      </a:r>
                      <a:endParaRPr lang="en-US" sz="2800" dirty="0">
                        <a:solidFill>
                          <a:schemeClr val="tx1"/>
                        </a:solidFill>
                      </a:endParaRPr>
                    </a:p>
                  </a:txBody>
                  <a:tcPr/>
                </a:tc>
                <a:extLst>
                  <a:ext uri="{0D108BD9-81ED-4DB2-BD59-A6C34878D82A}">
                    <a16:rowId xmlns:a16="http://schemas.microsoft.com/office/drawing/2014/main" xmlns="" val="10000"/>
                  </a:ext>
                </a:extLst>
              </a:tr>
              <a:tr h="5918781">
                <a:tc>
                  <a:txBody>
                    <a:bodyPr/>
                    <a:lstStyle/>
                    <a:p>
                      <a:r>
                        <a:rPr lang="nb-NO" sz="2400" baseline="0" dirty="0" smtClean="0"/>
                        <a:t>Shivas historie</a:t>
                      </a:r>
                    </a:p>
                    <a:p>
                      <a:r>
                        <a:rPr lang="nb-NO" sz="2400" baseline="0" dirty="0" smtClean="0"/>
                        <a:t>Representerer ødeleggelsen av verden </a:t>
                      </a:r>
                    </a:p>
                    <a:p>
                      <a:r>
                        <a:rPr lang="nb-NO" sz="2400" baseline="0" dirty="0" smtClean="0"/>
                        <a:t>Far til </a:t>
                      </a:r>
                      <a:r>
                        <a:rPr lang="nb-NO" sz="2400" baseline="0" dirty="0" err="1" smtClean="0"/>
                        <a:t>Ganesha</a:t>
                      </a:r>
                      <a:endParaRPr lang="nb-NO" sz="2400" baseline="0" dirty="0" smtClean="0"/>
                    </a:p>
                    <a:p>
                      <a:r>
                        <a:rPr lang="nb-NO" sz="2400" baseline="0" dirty="0" smtClean="0"/>
                        <a:t>Bringer frelse og ødeleggelse</a:t>
                      </a:r>
                    </a:p>
                    <a:p>
                      <a:r>
                        <a:rPr lang="nb-NO" sz="2400" baseline="0" dirty="0" smtClean="0"/>
                        <a:t>Dansens mester</a:t>
                      </a:r>
                    </a:p>
                    <a:p>
                      <a:r>
                        <a:rPr lang="nb-NO" sz="2400" baseline="0" dirty="0" smtClean="0"/>
                        <a:t>Bærer gift i halsen – derfor blå</a:t>
                      </a:r>
                    </a:p>
                    <a:p>
                      <a:r>
                        <a:rPr lang="nb-NO" sz="2400" baseline="0" dirty="0" smtClean="0"/>
                        <a:t>Bærer en </a:t>
                      </a:r>
                      <a:r>
                        <a:rPr lang="nb-NO" sz="2400" baseline="0" dirty="0" err="1" smtClean="0"/>
                        <a:t>trefork</a:t>
                      </a:r>
                      <a:endParaRPr lang="nb-NO" sz="2400" baseline="0" dirty="0" smtClean="0"/>
                    </a:p>
                    <a:p>
                      <a:r>
                        <a:rPr lang="nb-NO" sz="2400" baseline="0" dirty="0" smtClean="0"/>
                        <a:t>Avbildes ofte med en kobraslange</a:t>
                      </a:r>
                    </a:p>
                    <a:p>
                      <a:r>
                        <a:rPr lang="nb-NO" sz="2400" baseline="0" dirty="0" smtClean="0"/>
                        <a:t>Det tredje øyet</a:t>
                      </a:r>
                    </a:p>
                    <a:p>
                      <a:pPr marL="0" marR="0" indent="0" algn="l" defTabSz="914400" rtl="0" eaLnBrk="1" fontAlgn="auto" latinLnBrk="0" hangingPunct="1">
                        <a:lnSpc>
                          <a:spcPct val="100000"/>
                        </a:lnSpc>
                        <a:spcBef>
                          <a:spcPts val="0"/>
                        </a:spcBef>
                        <a:spcAft>
                          <a:spcPts val="0"/>
                        </a:spcAft>
                        <a:buClrTx/>
                        <a:buSzTx/>
                        <a:buFontTx/>
                        <a:buNone/>
                        <a:tabLst/>
                        <a:defRPr/>
                      </a:pPr>
                      <a:r>
                        <a:rPr lang="nb-NO" sz="2400" baseline="0" dirty="0" err="1" smtClean="0"/>
                        <a:t>Linga</a:t>
                      </a:r>
                      <a:r>
                        <a:rPr lang="nb-NO" sz="2400" baseline="0" dirty="0" smtClean="0"/>
                        <a:t> – det mannlige kjønnsorgan – er hans symbol.</a:t>
                      </a:r>
                      <a:endParaRPr lang="en-US" sz="2400" dirty="0" smtClean="0"/>
                    </a:p>
                    <a:p>
                      <a:endParaRPr lang="nb-NO" sz="2800" baseline="0" dirty="0" smtClean="0"/>
                    </a:p>
                  </a:txBody>
                  <a:tcPr/>
                </a:tc>
                <a:tc>
                  <a:txBody>
                    <a:bodyPr/>
                    <a:lstStyle/>
                    <a:p>
                      <a:r>
                        <a:rPr lang="nb-NO" sz="2400" dirty="0" smtClean="0"/>
                        <a:t>Mor til </a:t>
                      </a:r>
                      <a:r>
                        <a:rPr lang="nb-NO" sz="2400" dirty="0" err="1" smtClean="0"/>
                        <a:t>Ganesha</a:t>
                      </a:r>
                      <a:r>
                        <a:rPr lang="nb-NO" sz="2400" dirty="0" smtClean="0"/>
                        <a:t> og </a:t>
                      </a:r>
                      <a:r>
                        <a:rPr lang="nb-NO" sz="2400" dirty="0" err="1" smtClean="0"/>
                        <a:t>Skanda</a:t>
                      </a:r>
                      <a:endParaRPr lang="nb-NO" sz="2400" dirty="0" smtClean="0"/>
                    </a:p>
                    <a:p>
                      <a:r>
                        <a:rPr lang="nb-NO" sz="2400" dirty="0" smtClean="0"/>
                        <a:t>Forbundet med hjem,</a:t>
                      </a:r>
                      <a:r>
                        <a:rPr lang="nb-NO" sz="2400" baseline="0" dirty="0" smtClean="0"/>
                        <a:t> familie og seksualitet</a:t>
                      </a:r>
                    </a:p>
                    <a:p>
                      <a:r>
                        <a:rPr lang="nb-NO" sz="2400" baseline="0" dirty="0" err="1" smtClean="0"/>
                        <a:t>Yoni</a:t>
                      </a:r>
                      <a:r>
                        <a:rPr lang="nb-NO" sz="2400" baseline="0" dirty="0" smtClean="0"/>
                        <a:t> – det kvinnelige kjønnsorgan – er hennes symbol.</a:t>
                      </a:r>
                      <a:endParaRPr lang="en-US" sz="24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444064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4486275" cy="597535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50825" y="6400800"/>
            <a:ext cx="352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2400">
                <a:latin typeface="Times New Roman" pitchFamily="18" charset="0"/>
              </a:rPr>
              <a:t>KALI</a:t>
            </a:r>
          </a:p>
        </p:txBody>
      </p:sp>
      <p:sp>
        <p:nvSpPr>
          <p:cNvPr id="2" name="TekstSylinder 1"/>
          <p:cNvSpPr txBox="1"/>
          <p:nvPr/>
        </p:nvSpPr>
        <p:spPr>
          <a:xfrm>
            <a:off x="4932040" y="333375"/>
            <a:ext cx="3816424" cy="4401205"/>
          </a:xfrm>
          <a:prstGeom prst="rect">
            <a:avLst/>
          </a:prstGeom>
          <a:noFill/>
        </p:spPr>
        <p:txBody>
          <a:bodyPr wrap="square" rtlCol="0">
            <a:spAutoFit/>
          </a:bodyPr>
          <a:lstStyle/>
          <a:p>
            <a:r>
              <a:rPr lang="nb-NO" sz="2800" b="1" dirty="0" smtClean="0"/>
              <a:t>Kali</a:t>
            </a:r>
          </a:p>
          <a:p>
            <a:r>
              <a:rPr lang="nb-NO" sz="2800" dirty="0" smtClean="0"/>
              <a:t>Gjør slutt på alle som ødelegger</a:t>
            </a:r>
          </a:p>
          <a:p>
            <a:r>
              <a:rPr lang="nb-NO" sz="2800" dirty="0" smtClean="0"/>
              <a:t>Fremstilles med dødningsskaller rundt halsen </a:t>
            </a:r>
          </a:p>
          <a:p>
            <a:r>
              <a:rPr lang="nb-NO" sz="2800" dirty="0" smtClean="0"/>
              <a:t>Representerer den skremmende siden av Parvati</a:t>
            </a:r>
          </a:p>
          <a:p>
            <a:r>
              <a:rPr lang="nb-NO" sz="2800" dirty="0" smtClean="0"/>
              <a:t>Truende </a:t>
            </a:r>
            <a:endParaRPr lang="en-US" sz="2800" dirty="0"/>
          </a:p>
        </p:txBody>
      </p:sp>
    </p:spTree>
    <p:extLst>
      <p:ext uri="{BB962C8B-B14F-4D97-AF65-F5344CB8AC3E}">
        <p14:creationId xmlns:p14="http://schemas.microsoft.com/office/powerpoint/2010/main" val="27430964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Kildesamling</a:t>
            </a:r>
            <a:endParaRPr lang="nb-NO" dirty="0"/>
          </a:p>
        </p:txBody>
      </p:sp>
      <p:sp>
        <p:nvSpPr>
          <p:cNvPr id="3" name="Plassholder for innhold 2"/>
          <p:cNvSpPr>
            <a:spLocks noGrp="1"/>
          </p:cNvSpPr>
          <p:nvPr>
            <p:ph idx="1"/>
          </p:nvPr>
        </p:nvSpPr>
        <p:spPr/>
        <p:txBody>
          <a:bodyPr/>
          <a:lstStyle/>
          <a:p>
            <a:pPr marL="0" indent="0">
              <a:buNone/>
            </a:pPr>
            <a:r>
              <a:rPr lang="nb-NO" dirty="0" smtClean="0"/>
              <a:t>Mange fortellinger om gudene og om deres egenskaper i kildesamlingen (pensum).</a:t>
            </a:r>
          </a:p>
          <a:p>
            <a:pPr marL="0" indent="0">
              <a:buNone/>
            </a:pPr>
            <a:endParaRPr lang="nb-NO" dirty="0" smtClean="0"/>
          </a:p>
          <a:p>
            <a:pPr marL="0" lvl="1" indent="0">
              <a:buNone/>
            </a:pPr>
            <a:r>
              <a:rPr lang="nb-NO" dirty="0" smtClean="0">
                <a:hlinkClick r:id="rId2"/>
              </a:rPr>
              <a:t>http</a:t>
            </a:r>
            <a:r>
              <a:rPr lang="nb-NO" dirty="0">
                <a:hlinkClick r:id="rId2"/>
              </a:rPr>
              <a:t>://</a:t>
            </a:r>
            <a:r>
              <a:rPr lang="nb-NO" dirty="0" smtClean="0">
                <a:hlinkClick r:id="rId2"/>
              </a:rPr>
              <a:t>www.nb.no/nbsok/nb/04850f16d9f8a1077577a1b5270415f1?index=4#0</a:t>
            </a:r>
            <a:endParaRPr lang="nb-NO" dirty="0" smtClean="0"/>
          </a:p>
          <a:p>
            <a:pPr marL="0" lvl="1" indent="0">
              <a:buNone/>
            </a:pPr>
            <a:endParaRPr lang="nb-NO" dirty="0"/>
          </a:p>
          <a:p>
            <a:endParaRPr lang="nb-NO" dirty="0" smtClean="0"/>
          </a:p>
          <a:p>
            <a:endParaRPr lang="nb-NO" dirty="0"/>
          </a:p>
        </p:txBody>
      </p:sp>
    </p:spTree>
    <p:extLst>
      <p:ext uri="{BB962C8B-B14F-4D97-AF65-F5344CB8AC3E}">
        <p14:creationId xmlns:p14="http://schemas.microsoft.com/office/powerpoint/2010/main" val="36931917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349896"/>
            <a:ext cx="8229600" cy="1143000"/>
          </a:xfrm>
        </p:spPr>
        <p:txBody>
          <a:bodyPr/>
          <a:lstStyle/>
          <a:p>
            <a:r>
              <a:rPr lang="nb-NO" dirty="0" smtClean="0"/>
              <a:t>Religiøs praksis</a:t>
            </a:r>
            <a:endParaRPr lang="nb-NO" dirty="0"/>
          </a:p>
        </p:txBody>
      </p:sp>
    </p:spTree>
    <p:extLst>
      <p:ext uri="{BB962C8B-B14F-4D97-AF65-F5344CB8AC3E}">
        <p14:creationId xmlns:p14="http://schemas.microsoft.com/office/powerpoint/2010/main" val="1553272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0608" y="260648"/>
            <a:ext cx="8229600" cy="1143000"/>
          </a:xfrm>
        </p:spPr>
        <p:txBody>
          <a:bodyPr/>
          <a:lstStyle/>
          <a:p>
            <a:r>
              <a:rPr lang="nb-NO" dirty="0" smtClean="0"/>
              <a:t>		Hva er hinduisme?</a:t>
            </a:r>
            <a:endParaRPr lang="en-US" dirty="0"/>
          </a:p>
        </p:txBody>
      </p:sp>
      <p:sp>
        <p:nvSpPr>
          <p:cNvPr id="3" name="Plassholder for innhold 2"/>
          <p:cNvSpPr>
            <a:spLocks noGrp="1"/>
          </p:cNvSpPr>
          <p:nvPr>
            <p:ph idx="1"/>
          </p:nvPr>
        </p:nvSpPr>
        <p:spPr/>
        <p:txBody>
          <a:bodyPr>
            <a:normAutofit/>
          </a:bodyPr>
          <a:lstStyle/>
          <a:p>
            <a:r>
              <a:rPr lang="nb-NO" dirty="0" smtClean="0"/>
              <a:t>Hindu er brukt </a:t>
            </a:r>
            <a:r>
              <a:rPr lang="nb-NO" dirty="0"/>
              <a:t>som geografisk </a:t>
            </a:r>
          </a:p>
          <a:p>
            <a:pPr marL="0" indent="0">
              <a:buNone/>
            </a:pPr>
            <a:r>
              <a:rPr lang="nb-NO" dirty="0" smtClean="0"/>
              <a:t>begrep (</a:t>
            </a:r>
            <a:r>
              <a:rPr lang="nb-NO" dirty="0"/>
              <a:t>folk øst for elva </a:t>
            </a:r>
            <a:r>
              <a:rPr lang="nb-NO" dirty="0" smtClean="0"/>
              <a:t>Indus)</a:t>
            </a:r>
          </a:p>
          <a:p>
            <a:r>
              <a:rPr lang="nb-NO" dirty="0"/>
              <a:t>S</a:t>
            </a:r>
            <a:r>
              <a:rPr lang="nb-NO" dirty="0" smtClean="0"/>
              <a:t>pråklig konstruksjon utenfra, men</a:t>
            </a:r>
          </a:p>
          <a:p>
            <a:r>
              <a:rPr lang="nb-NO" dirty="0" smtClean="0"/>
              <a:t>Hinduene bevissthet om felles </a:t>
            </a:r>
          </a:p>
          <a:p>
            <a:pPr marL="0" indent="0">
              <a:buNone/>
            </a:pPr>
            <a:r>
              <a:rPr lang="nb-NO" dirty="0" smtClean="0"/>
              <a:t>	religiøs tradisjon</a:t>
            </a:r>
          </a:p>
          <a:p>
            <a:r>
              <a:rPr lang="nb-NO" dirty="0" smtClean="0"/>
              <a:t>Mange sentrale elementer fra</a:t>
            </a:r>
          </a:p>
          <a:p>
            <a:pPr marL="0" indent="0">
              <a:buNone/>
            </a:pPr>
            <a:r>
              <a:rPr lang="nb-NO" dirty="0" smtClean="0"/>
              <a:t>	rundt 500 e.v.t</a:t>
            </a:r>
          </a:p>
          <a:p>
            <a:r>
              <a:rPr lang="nb-NO" dirty="0" smtClean="0"/>
              <a:t>Santana Dharma (den evige lov)</a:t>
            </a:r>
          </a:p>
          <a:p>
            <a:endParaRPr lang="en-US" dirty="0"/>
          </a:p>
        </p:txBody>
      </p:sp>
      <p:pic>
        <p:nvPicPr>
          <p:cNvPr id="7170" name="Picture 2" descr="http://farm1.static.flickr.com/6/74936805_ae6929ac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555776" cy="683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61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a:xfrm>
            <a:off x="457200" y="764704"/>
            <a:ext cx="8229600" cy="5361459"/>
          </a:xfrm>
        </p:spPr>
        <p:txBody>
          <a:bodyPr>
            <a:normAutofit/>
          </a:bodyPr>
          <a:lstStyle/>
          <a:p>
            <a:r>
              <a:rPr lang="nb-NO" dirty="0" smtClean="0"/>
              <a:t>Når det er snakk om religiøs praksis i hinduismen må du vite litt om:</a:t>
            </a:r>
          </a:p>
          <a:p>
            <a:endParaRPr lang="nb-NO" dirty="0" smtClean="0"/>
          </a:p>
          <a:p>
            <a:r>
              <a:rPr lang="nb-NO" b="1" dirty="0" err="1" smtClean="0"/>
              <a:t>Puja</a:t>
            </a:r>
            <a:r>
              <a:rPr lang="nb-NO" dirty="0" smtClean="0"/>
              <a:t> </a:t>
            </a:r>
          </a:p>
          <a:p>
            <a:r>
              <a:rPr lang="nb-NO" b="1" dirty="0" smtClean="0"/>
              <a:t>Pilegrimsmål – India som hellig land</a:t>
            </a:r>
          </a:p>
          <a:p>
            <a:r>
              <a:rPr lang="nb-NO" b="1" dirty="0" smtClean="0"/>
              <a:t>Overgangsritualer</a:t>
            </a:r>
            <a:r>
              <a:rPr lang="nb-NO" dirty="0" smtClean="0"/>
              <a:t> </a:t>
            </a:r>
          </a:p>
          <a:p>
            <a:r>
              <a:rPr lang="nb-NO" b="1" dirty="0" smtClean="0"/>
              <a:t>Tempelet</a:t>
            </a:r>
            <a:r>
              <a:rPr lang="nb-NO" dirty="0" smtClean="0"/>
              <a:t> </a:t>
            </a:r>
          </a:p>
          <a:p>
            <a:r>
              <a:rPr lang="nb-NO" b="1" dirty="0" smtClean="0"/>
              <a:t>Høytider og religiøse festivaler </a:t>
            </a:r>
          </a:p>
          <a:p>
            <a:pPr marL="0" indent="0">
              <a:buNone/>
            </a:pPr>
            <a:endParaRPr lang="nb-NO" sz="2400" dirty="0"/>
          </a:p>
        </p:txBody>
      </p:sp>
    </p:spTree>
    <p:extLst>
      <p:ext uri="{BB962C8B-B14F-4D97-AF65-F5344CB8AC3E}">
        <p14:creationId xmlns:p14="http://schemas.microsoft.com/office/powerpoint/2010/main" val="19786342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Puja</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err="1" smtClean="0"/>
              <a:t>Puja</a:t>
            </a:r>
            <a:r>
              <a:rPr lang="nb-NO" dirty="0" smtClean="0"/>
              <a:t> uttales: </a:t>
            </a:r>
            <a:r>
              <a:rPr lang="nb-NO" dirty="0" err="1" smtClean="0"/>
              <a:t>podsja</a:t>
            </a:r>
            <a:endParaRPr lang="nb-NO" dirty="0" smtClean="0"/>
          </a:p>
          <a:p>
            <a:r>
              <a:rPr lang="nb-NO" dirty="0" err="1" smtClean="0"/>
              <a:t>Puja</a:t>
            </a:r>
            <a:r>
              <a:rPr lang="nb-NO" dirty="0" smtClean="0"/>
              <a:t> betyr tilbedelse. </a:t>
            </a:r>
            <a:r>
              <a:rPr lang="nb-NO" dirty="0" err="1" smtClean="0"/>
              <a:t>Puja</a:t>
            </a:r>
            <a:r>
              <a:rPr lang="nb-NO" dirty="0" smtClean="0"/>
              <a:t> kan utføres både i hjemmet og i tempelet. </a:t>
            </a:r>
          </a:p>
          <a:p>
            <a:r>
              <a:rPr lang="nb-NO" dirty="0" smtClean="0"/>
              <a:t>I hjemmet vil man som regel ha et bestemt sted der man har bilder og statuer (</a:t>
            </a:r>
            <a:r>
              <a:rPr lang="nb-NO" dirty="0" err="1" smtClean="0"/>
              <a:t>murtier</a:t>
            </a:r>
            <a:r>
              <a:rPr lang="nb-NO" dirty="0" smtClean="0"/>
              <a:t>) av den eller de guddommen man hengir seg til. </a:t>
            </a:r>
          </a:p>
          <a:p>
            <a:r>
              <a:rPr lang="nb-NO" dirty="0" smtClean="0"/>
              <a:t>For tilbedelse er der vanlig å gjennomføre et renselsesritual og å ringe med en bjelle, det siste gjøres for å markere for Guden at </a:t>
            </a:r>
            <a:r>
              <a:rPr lang="nb-NO" dirty="0" err="1" smtClean="0"/>
              <a:t>pujaen</a:t>
            </a:r>
            <a:r>
              <a:rPr lang="nb-NO" dirty="0" smtClean="0"/>
              <a:t> begynner.</a:t>
            </a:r>
          </a:p>
          <a:p>
            <a:r>
              <a:rPr lang="nb-NO" dirty="0" smtClean="0"/>
              <a:t>Under </a:t>
            </a:r>
            <a:r>
              <a:rPr lang="nb-NO" dirty="0" err="1" smtClean="0"/>
              <a:t>pujaen</a:t>
            </a:r>
            <a:r>
              <a:rPr lang="nb-NO" dirty="0" smtClean="0"/>
              <a:t> ofres hellig mat til gudene. Det kan være nøtter, frukt og søtsaker.</a:t>
            </a:r>
          </a:p>
          <a:p>
            <a:r>
              <a:rPr lang="nb-NO" dirty="0" smtClean="0"/>
              <a:t>Maten spises ofte av deltakerne etterpå.</a:t>
            </a:r>
          </a:p>
          <a:p>
            <a:pPr marL="0" indent="0">
              <a:buNone/>
            </a:pPr>
            <a:r>
              <a:rPr lang="nb-NO" dirty="0">
                <a:hlinkClick r:id="rId2"/>
              </a:rPr>
              <a:t>http://</a:t>
            </a:r>
            <a:r>
              <a:rPr lang="nb-NO" dirty="0" smtClean="0">
                <a:hlinkClick r:id="rId2"/>
              </a:rPr>
              <a:t>isammeverden2008.cappelendamm.no/c326807/artikkel/vis.html?tid=470706</a:t>
            </a:r>
            <a:endParaRPr lang="nb-NO" dirty="0" smtClean="0"/>
          </a:p>
          <a:p>
            <a:endParaRPr lang="nb-NO" dirty="0" smtClean="0"/>
          </a:p>
          <a:p>
            <a:pPr marL="0" indent="0">
              <a:buNone/>
            </a:pPr>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421491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Pilegrimsmål - India som hellig land</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India </a:t>
            </a:r>
            <a:r>
              <a:rPr lang="nb-NO" dirty="0"/>
              <a:t>er et hellig landskap med hellige fjell, elver, skoger og byer, De fleste av hinduismens hellige steder ligger i India, og pilegrimsreiser til slike hellige steder (kalles </a:t>
            </a:r>
            <a:r>
              <a:rPr lang="nb-NO" i="1" dirty="0" err="1"/>
              <a:t>tirtha</a:t>
            </a:r>
            <a:r>
              <a:rPr lang="nb-NO" dirty="0" smtClean="0"/>
              <a:t>) er </a:t>
            </a:r>
            <a:r>
              <a:rPr lang="nb-NO" dirty="0"/>
              <a:t>et av hinduismens sentrale ritualer. Hellige steder er steder hvor det guddommelige er tilgjengelig for mennesket, og et sted mennesket kan stige opp til det guddommelige. Byen </a:t>
            </a:r>
            <a:r>
              <a:rPr lang="nb-NO" i="1" dirty="0"/>
              <a:t>Varanasi (Benares) </a:t>
            </a:r>
            <a:r>
              <a:rPr lang="nb-NO" dirty="0"/>
              <a:t>ved elven Ganges er for </a:t>
            </a:r>
            <a:r>
              <a:rPr lang="nb-NO" dirty="0" err="1"/>
              <a:t>shivaitter</a:t>
            </a:r>
            <a:r>
              <a:rPr lang="nb-NO" dirty="0"/>
              <a:t> den </a:t>
            </a:r>
            <a:r>
              <a:rPr lang="nb-NO" dirty="0" smtClean="0"/>
              <a:t>helligste </a:t>
            </a:r>
            <a:r>
              <a:rPr lang="nb-NO" dirty="0"/>
              <a:t>byen, og byen </a:t>
            </a:r>
            <a:r>
              <a:rPr lang="nb-NO" dirty="0" err="1"/>
              <a:t>Vraj</a:t>
            </a:r>
            <a:r>
              <a:rPr lang="nb-NO" dirty="0"/>
              <a:t> er viktig for Krishna-dyrkere</a:t>
            </a:r>
            <a:r>
              <a:rPr lang="nb-NO" dirty="0" smtClean="0"/>
              <a:t>. </a:t>
            </a:r>
            <a:r>
              <a:rPr lang="nb-NO" dirty="0"/>
              <a:t>Ganges er for øvrig også en gudinne. Elven/gudinnen har en gang rent ut av håret på Guden Shiva</a:t>
            </a:r>
            <a:r>
              <a:rPr lang="nb-NO" dirty="0" smtClean="0"/>
              <a:t>)</a:t>
            </a:r>
            <a:endParaRPr lang="nb-NO" dirty="0"/>
          </a:p>
        </p:txBody>
      </p:sp>
    </p:spTree>
    <p:extLst>
      <p:ext uri="{BB962C8B-B14F-4D97-AF65-F5344CB8AC3E}">
        <p14:creationId xmlns:p14="http://schemas.microsoft.com/office/powerpoint/2010/main" val="88285029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4098" name="Picture 2" descr="http://hinduism.iskcon.org/img/practice/holyplac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80920" cy="637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11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Templet og gudestatuer</a:t>
            </a:r>
            <a:endParaRPr lang="nb-NO" dirty="0"/>
          </a:p>
        </p:txBody>
      </p:sp>
      <p:sp>
        <p:nvSpPr>
          <p:cNvPr id="3" name="Plassholder for innhold 2"/>
          <p:cNvSpPr>
            <a:spLocks noGrp="1"/>
          </p:cNvSpPr>
          <p:nvPr>
            <p:ph idx="1"/>
          </p:nvPr>
        </p:nvSpPr>
        <p:spPr/>
        <p:txBody>
          <a:bodyPr>
            <a:normAutofit/>
          </a:bodyPr>
          <a:lstStyle/>
          <a:p>
            <a:r>
              <a:rPr lang="nb-NO" dirty="0" smtClean="0"/>
              <a:t>Templet er ikke et forsamlingshus for de troende, slik en synagoge, en kirke eller en moske er det.</a:t>
            </a:r>
          </a:p>
          <a:p>
            <a:r>
              <a:rPr lang="nb-NO" dirty="0" smtClean="0"/>
              <a:t>Templet er gudenes bolig på jorden. </a:t>
            </a:r>
          </a:p>
          <a:p>
            <a:r>
              <a:rPr lang="nb-NO" dirty="0" smtClean="0"/>
              <a:t>Tempelet er et mikrokosmos</a:t>
            </a:r>
          </a:p>
          <a:p>
            <a:r>
              <a:rPr lang="nb-NO" dirty="0" smtClean="0"/>
              <a:t>Tempelet har en særlig viktig rolle i diasporaen. Her har man ikke tilgang på de hellige stedene.</a:t>
            </a:r>
          </a:p>
          <a:p>
            <a:r>
              <a:rPr lang="nb-NO" dirty="0" smtClean="0"/>
              <a:t>I templene kan gudestatuene eller </a:t>
            </a:r>
            <a:r>
              <a:rPr lang="nb-NO" dirty="0" err="1" smtClean="0"/>
              <a:t>lingaen</a:t>
            </a:r>
            <a:r>
              <a:rPr lang="nb-NO" dirty="0" smtClean="0"/>
              <a:t> ofte stå helt innerst inne i en «hule». Rett over dette rommet reiser det seg et fjell. </a:t>
            </a:r>
          </a:p>
          <a:p>
            <a:r>
              <a:rPr lang="nb-NO" dirty="0" smtClean="0"/>
              <a:t>Guddommen stiger ned i gudestatuen.  Statuen er en gud, men guddommen er ikke en statue.</a:t>
            </a:r>
          </a:p>
          <a:p>
            <a:pPr marL="0" indent="0">
              <a:buNone/>
            </a:pPr>
            <a:endParaRPr lang="nb-NO" dirty="0"/>
          </a:p>
        </p:txBody>
      </p:sp>
    </p:spTree>
    <p:extLst>
      <p:ext uri="{BB962C8B-B14F-4D97-AF65-F5344CB8AC3E}">
        <p14:creationId xmlns:p14="http://schemas.microsoft.com/office/powerpoint/2010/main" val="362211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8/89/Khajuraho_-_Kandariya_Mahadeo_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8032"/>
            <a:ext cx="9139943"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2945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Hinduismen i Norge</a:t>
            </a:r>
            <a:endParaRPr lang="nb-NO" dirty="0"/>
          </a:p>
        </p:txBody>
      </p:sp>
      <p:sp>
        <p:nvSpPr>
          <p:cNvPr id="3" name="Plassholder for innhold 2"/>
          <p:cNvSpPr>
            <a:spLocks noGrp="1"/>
          </p:cNvSpPr>
          <p:nvPr>
            <p:ph idx="1"/>
          </p:nvPr>
        </p:nvSpPr>
        <p:spPr/>
        <p:txBody>
          <a:bodyPr/>
          <a:lstStyle/>
          <a:p>
            <a:pPr marL="0" indent="0">
              <a:buNone/>
            </a:pPr>
            <a:r>
              <a:rPr lang="nb-NO" dirty="0" smtClean="0"/>
              <a:t>Hindutempelet på Slemmestad</a:t>
            </a:r>
          </a:p>
          <a:p>
            <a:pPr marL="0" indent="0">
              <a:buNone/>
            </a:pPr>
            <a:r>
              <a:rPr lang="nb-NO" dirty="0" smtClean="0">
                <a:hlinkClick r:id="rId2"/>
              </a:rPr>
              <a:t>http</a:t>
            </a:r>
            <a:r>
              <a:rPr lang="nb-NO" dirty="0">
                <a:hlinkClick r:id="rId2"/>
              </a:rPr>
              <a:t>://</a:t>
            </a:r>
            <a:r>
              <a:rPr lang="nb-NO" dirty="0" smtClean="0">
                <a:hlinkClick r:id="rId2"/>
              </a:rPr>
              <a:t>isammeverden2008.cappelendamm.no/c326807/artikkel/vis.html?tid=341969</a:t>
            </a:r>
            <a:endParaRPr lang="nb-NO" dirty="0" smtClean="0"/>
          </a:p>
          <a:p>
            <a:endParaRPr lang="nb-NO" dirty="0"/>
          </a:p>
          <a:p>
            <a:pPr marL="0" indent="0">
              <a:buNone/>
            </a:pPr>
            <a:r>
              <a:rPr lang="nb-NO" dirty="0" err="1"/>
              <a:t>Pinsevenn</a:t>
            </a:r>
            <a:r>
              <a:rPr lang="nb-NO" dirty="0"/>
              <a:t> bytter liv med hindu:</a:t>
            </a:r>
          </a:p>
          <a:p>
            <a:pPr marL="0" indent="0">
              <a:buNone/>
            </a:pPr>
            <a:r>
              <a:rPr lang="nb-NO" dirty="0" smtClean="0">
                <a:hlinkClick r:id="rId3"/>
              </a:rPr>
              <a:t>http</a:t>
            </a:r>
            <a:r>
              <a:rPr lang="nb-NO" dirty="0">
                <a:hlinkClick r:id="rId3"/>
              </a:rPr>
              <a:t>://www.nrk.no/skole/klippdetalj?topic=nrk:klipp/624404</a:t>
            </a:r>
            <a:endParaRPr lang="nb-NO" dirty="0"/>
          </a:p>
          <a:p>
            <a:endParaRPr lang="nb-NO" dirty="0" smtClean="0"/>
          </a:p>
          <a:p>
            <a:endParaRPr lang="nb-NO" dirty="0"/>
          </a:p>
        </p:txBody>
      </p:sp>
    </p:spTree>
    <p:extLst>
      <p:ext uri="{BB962C8B-B14F-4D97-AF65-F5344CB8AC3E}">
        <p14:creationId xmlns:p14="http://schemas.microsoft.com/office/powerpoint/2010/main" val="301728863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Varanasi – Shivas by</a:t>
            </a:r>
            <a:endParaRPr lang="nb-NO" dirty="0"/>
          </a:p>
        </p:txBody>
      </p:sp>
      <p:sp>
        <p:nvSpPr>
          <p:cNvPr id="3" name="Plassholder for innhold 2"/>
          <p:cNvSpPr>
            <a:spLocks noGrp="1"/>
          </p:cNvSpPr>
          <p:nvPr>
            <p:ph idx="1"/>
          </p:nvPr>
        </p:nvSpPr>
        <p:spPr/>
        <p:txBody>
          <a:bodyPr/>
          <a:lstStyle/>
          <a:p>
            <a:r>
              <a:rPr lang="nb-NO" dirty="0">
                <a:hlinkClick r:id="rId2"/>
              </a:rPr>
              <a:t>http://</a:t>
            </a:r>
            <a:r>
              <a:rPr lang="nb-NO" dirty="0" smtClean="0">
                <a:hlinkClick r:id="rId2"/>
              </a:rPr>
              <a:t>www.nrk.no/skole/klippdetalj?topic=nrk:klipp/609497</a:t>
            </a:r>
            <a:endParaRPr lang="nb-NO" dirty="0" smtClean="0"/>
          </a:p>
          <a:p>
            <a:endParaRPr lang="nb-NO" dirty="0"/>
          </a:p>
          <a:p>
            <a:r>
              <a:rPr lang="nb-NO" dirty="0" smtClean="0"/>
              <a:t>Varanasi – lysets by - bildeforedrag </a:t>
            </a:r>
            <a:endParaRPr lang="nb-NO" dirty="0"/>
          </a:p>
        </p:txBody>
      </p:sp>
    </p:spTree>
    <p:extLst>
      <p:ext uri="{BB962C8B-B14F-4D97-AF65-F5344CB8AC3E}">
        <p14:creationId xmlns:p14="http://schemas.microsoft.com/office/powerpoint/2010/main" val="15890121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a:t>
            </a:r>
            <a:endParaRPr lang="nb-NO" dirty="0"/>
          </a:p>
        </p:txBody>
      </p:sp>
      <p:sp>
        <p:nvSpPr>
          <p:cNvPr id="3" name="Plassholder for innhold 2"/>
          <p:cNvSpPr>
            <a:spLocks noGrp="1"/>
          </p:cNvSpPr>
          <p:nvPr>
            <p:ph idx="1"/>
          </p:nvPr>
        </p:nvSpPr>
        <p:spPr/>
        <p:txBody>
          <a:bodyPr>
            <a:normAutofit fontScale="85000" lnSpcReduction="20000"/>
          </a:bodyPr>
          <a:lstStyle/>
          <a:p>
            <a:pPr lvl="0"/>
            <a:r>
              <a:rPr lang="nb-NO" dirty="0" smtClean="0"/>
              <a:t>Skisser </a:t>
            </a:r>
            <a:r>
              <a:rPr lang="nb-NO" dirty="0"/>
              <a:t>et undervisningsopplegg </a:t>
            </a:r>
            <a:r>
              <a:rPr lang="nb-NO" dirty="0" smtClean="0"/>
              <a:t>om hinduismen hvor </a:t>
            </a:r>
            <a:r>
              <a:rPr lang="nb-NO" dirty="0"/>
              <a:t>den estetiske dimensjonen og/eller fortellingsdimensjoner er </a:t>
            </a:r>
            <a:r>
              <a:rPr lang="nb-NO" dirty="0" smtClean="0"/>
              <a:t>inkludert? Ta utgangspunkt i læreplanens kompetansemål.</a:t>
            </a:r>
            <a:endParaRPr lang="nb-NO" dirty="0"/>
          </a:p>
          <a:p>
            <a:pPr lvl="0"/>
            <a:r>
              <a:rPr lang="nb-NO" dirty="0"/>
              <a:t>Pek på </a:t>
            </a:r>
            <a:r>
              <a:rPr lang="nb-NO" dirty="0" smtClean="0"/>
              <a:t>noen utfordringer </a:t>
            </a:r>
            <a:r>
              <a:rPr lang="nb-NO" dirty="0"/>
              <a:t>ved å undervise i hinduismen, og begrunn de valgene dere tar med tanke på disse utfordringene</a:t>
            </a:r>
            <a:r>
              <a:rPr lang="nb-NO" dirty="0" smtClean="0"/>
              <a:t>.</a:t>
            </a:r>
          </a:p>
          <a:p>
            <a:pPr lvl="0"/>
            <a:r>
              <a:rPr lang="nb-NO" dirty="0" smtClean="0"/>
              <a:t>Ta høyde for regional og lokal tilhørighet / identitet</a:t>
            </a:r>
          </a:p>
          <a:p>
            <a:pPr lvl="0"/>
            <a:r>
              <a:rPr lang="nb-NO" dirty="0" smtClean="0"/>
              <a:t>Presenter opplegget for klassen (</a:t>
            </a:r>
            <a:r>
              <a:rPr lang="nb-NO" dirty="0"/>
              <a:t>kort </a:t>
            </a:r>
            <a:r>
              <a:rPr lang="nb-NO" dirty="0" err="1"/>
              <a:t>powerpoint</a:t>
            </a:r>
            <a:r>
              <a:rPr lang="nb-NO" dirty="0" smtClean="0"/>
              <a:t>). </a:t>
            </a:r>
          </a:p>
          <a:p>
            <a:pPr lvl="0"/>
            <a:r>
              <a:rPr lang="nb-NO" dirty="0" smtClean="0"/>
              <a:t>De </a:t>
            </a:r>
            <a:r>
              <a:rPr lang="nb-NO" dirty="0"/>
              <a:t>andre studentene kommenterer (legger frem 2/3 positive punkter og 2/3 vekstpunkter</a:t>
            </a:r>
            <a:r>
              <a:rPr lang="nb-NO" dirty="0" smtClean="0"/>
              <a:t>)</a:t>
            </a:r>
          </a:p>
          <a:p>
            <a:pPr lvl="0"/>
            <a:r>
              <a:rPr lang="nb-NO" dirty="0" smtClean="0"/>
              <a:t>Noen kilder:</a:t>
            </a:r>
          </a:p>
          <a:p>
            <a:pPr lvl="1"/>
            <a:r>
              <a:rPr lang="nb-NO" u="sng" dirty="0" smtClean="0">
                <a:hlinkClick r:id="rId2"/>
              </a:rPr>
              <a:t>http</a:t>
            </a:r>
            <a:r>
              <a:rPr lang="nb-NO" u="sng" dirty="0">
                <a:hlinkClick r:id="rId2"/>
              </a:rPr>
              <a:t>://mml.gyldendal.no/flytweb/default.ashx?folder=7870&amp;redirect_from_tibet=true</a:t>
            </a:r>
            <a:endParaRPr lang="nb-NO" dirty="0"/>
          </a:p>
          <a:p>
            <a:pPr lvl="1"/>
            <a:r>
              <a:rPr lang="nb-NO" u="sng" dirty="0">
                <a:hlinkClick r:id="rId3"/>
              </a:rPr>
              <a:t>http://duogjeg.cappelendamm.no/</a:t>
            </a:r>
            <a:endParaRPr lang="nb-NO" dirty="0"/>
          </a:p>
          <a:p>
            <a:pPr lvl="1"/>
            <a:r>
              <a:rPr lang="nb-NO" u="sng" dirty="0">
                <a:hlinkClick r:id="rId4"/>
              </a:rPr>
              <a:t>http://rle.samlaget.no/</a:t>
            </a:r>
            <a:endParaRPr lang="nb-NO" dirty="0"/>
          </a:p>
          <a:p>
            <a:pPr lvl="1"/>
            <a:r>
              <a:rPr lang="nb-NO" u="sng" dirty="0">
                <a:hlinkClick r:id="rId5"/>
              </a:rPr>
              <a:t>http://</a:t>
            </a:r>
            <a:r>
              <a:rPr lang="nb-NO" u="sng" dirty="0" smtClean="0">
                <a:hlinkClick r:id="rId5"/>
              </a:rPr>
              <a:t>mml.gyldendal.no/flytweb/default.ashx?folder=8702&amp;redirect_from_tibet=true</a:t>
            </a:r>
            <a:endParaRPr lang="nb-NO" u="sng" dirty="0" smtClean="0"/>
          </a:p>
          <a:p>
            <a:pPr lvl="1"/>
            <a:r>
              <a:rPr lang="nb-NO" dirty="0">
                <a:hlinkClick r:id="rId6"/>
              </a:rPr>
              <a:t>http://www-lu.hive.no/ansatte/gw/h-kunst.htm</a:t>
            </a:r>
            <a:endParaRPr lang="nb-NO" dirty="0"/>
          </a:p>
          <a:p>
            <a:pPr lvl="1"/>
            <a:r>
              <a:rPr lang="nb-NO" dirty="0">
                <a:hlinkClick r:id="rId7"/>
              </a:rPr>
              <a:t>http://www.nb.no/nbsok/nb/04850f16d9f8a1077577a1b5270415f1?index=4#0</a:t>
            </a:r>
            <a:endParaRPr lang="nb-NO" dirty="0"/>
          </a:p>
          <a:p>
            <a:pPr lvl="1"/>
            <a:endParaRPr lang="nb-NO" dirty="0"/>
          </a:p>
          <a:p>
            <a:pPr lvl="0"/>
            <a:endParaRPr lang="nb-NO" dirty="0"/>
          </a:p>
        </p:txBody>
      </p:sp>
    </p:spTree>
    <p:extLst>
      <p:ext uri="{BB962C8B-B14F-4D97-AF65-F5344CB8AC3E}">
        <p14:creationId xmlns:p14="http://schemas.microsoft.com/office/powerpoint/2010/main" val="8747218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De fire stadier i, og mål med livet</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Idealet om et liv i askese og meditasjon for å vinne innsikt er ikke så lett å kombinere med et ordinært liv i familie og samfunn. Fra begynnelsen av vår tidsregning utviklet det seg en lære om de fire livsstadier (</a:t>
            </a:r>
            <a:r>
              <a:rPr lang="nb-NO" dirty="0" err="1" smtClean="0"/>
              <a:t>ashramer</a:t>
            </a:r>
            <a:r>
              <a:rPr lang="nb-NO" dirty="0" smtClean="0"/>
              <a:t>) og fire mål med livet:</a:t>
            </a:r>
          </a:p>
          <a:p>
            <a:endParaRPr lang="nb-NO" dirty="0" smtClean="0"/>
          </a:p>
          <a:p>
            <a:pPr marL="914400" lvl="1" indent="-514350">
              <a:buFont typeface="+mj-lt"/>
              <a:buAutoNum type="arabicPeriod"/>
            </a:pPr>
            <a:r>
              <a:rPr lang="nb-NO" b="1" dirty="0" smtClean="0"/>
              <a:t>Elev</a:t>
            </a:r>
            <a:r>
              <a:rPr lang="nb-NO" dirty="0" smtClean="0"/>
              <a:t>stadiet: målet er å få religiøs opplæring</a:t>
            </a:r>
          </a:p>
          <a:p>
            <a:pPr marL="914400" lvl="1" indent="-514350">
              <a:buFont typeface="+mj-lt"/>
              <a:buAutoNum type="arabicPeriod"/>
            </a:pPr>
            <a:r>
              <a:rPr lang="nb-NO" b="1" dirty="0" smtClean="0"/>
              <a:t>Familieforsørger</a:t>
            </a:r>
            <a:r>
              <a:rPr lang="nb-NO" dirty="0" smtClean="0"/>
              <a:t>stadiet: målet er å sikre slektens gang (med sønn), økonomi, politisk innflytelse, seksuell og estetisk nytelse.</a:t>
            </a:r>
          </a:p>
          <a:p>
            <a:pPr marL="914400" lvl="1" indent="-514350">
              <a:buFont typeface="+mj-lt"/>
              <a:buAutoNum type="arabicPeriod"/>
            </a:pPr>
            <a:r>
              <a:rPr lang="nb-NO" b="1" dirty="0" smtClean="0"/>
              <a:t>Skogboer</a:t>
            </a:r>
            <a:r>
              <a:rPr lang="nb-NO" dirty="0" smtClean="0"/>
              <a:t>stadiet: målet er å vie seg til religiøse studier og å frigjøre seg fra materielle verdier.</a:t>
            </a:r>
          </a:p>
          <a:p>
            <a:pPr marL="914400" lvl="1" indent="-514350">
              <a:buFont typeface="+mj-lt"/>
              <a:buAutoNum type="arabicPeriod"/>
            </a:pPr>
            <a:r>
              <a:rPr lang="nb-NO" b="1" dirty="0" smtClean="0"/>
              <a:t>Asket</a:t>
            </a:r>
            <a:r>
              <a:rPr lang="nb-NO" dirty="0" smtClean="0"/>
              <a:t>stadiet: målet er moksa og med det løsrivelse fra gjenfødelsen.</a:t>
            </a:r>
          </a:p>
          <a:p>
            <a:endParaRPr lang="nb-NO" dirty="0"/>
          </a:p>
        </p:txBody>
      </p:sp>
    </p:spTree>
    <p:extLst>
      <p:ext uri="{BB962C8B-B14F-4D97-AF65-F5344CB8AC3E}">
        <p14:creationId xmlns:p14="http://schemas.microsoft.com/office/powerpoint/2010/main" val="27255923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Mangfold</a:t>
            </a:r>
            <a:endParaRPr lang="en-US" dirty="0"/>
          </a:p>
        </p:txBody>
      </p:sp>
      <p:sp>
        <p:nvSpPr>
          <p:cNvPr id="3" name="Plassholder for innhold 2"/>
          <p:cNvSpPr>
            <a:spLocks noGrp="1"/>
          </p:cNvSpPr>
          <p:nvPr>
            <p:ph idx="1"/>
          </p:nvPr>
        </p:nvSpPr>
        <p:spPr/>
        <p:txBody>
          <a:bodyPr>
            <a:normAutofit/>
          </a:bodyPr>
          <a:lstStyle/>
          <a:p>
            <a:r>
              <a:rPr lang="nb-NO" dirty="0" smtClean="0"/>
              <a:t>Mangfold innenfor et system, eller mange religiøse systemer?</a:t>
            </a:r>
          </a:p>
          <a:p>
            <a:pPr>
              <a:lnSpc>
                <a:spcPct val="90000"/>
              </a:lnSpc>
            </a:pPr>
            <a:r>
              <a:rPr lang="nb-NO" dirty="0" smtClean="0"/>
              <a:t>Innenfor </a:t>
            </a:r>
            <a:r>
              <a:rPr lang="nb-NO" dirty="0"/>
              <a:t>det som defineres som hinduismen finnes det en mengde ulike hellige tekster, guder, læresetninger, teologiske systemer, hellige fortellinger, religiøse organisasjoner, autoriteter, leveregler, ritualer og høytider</a:t>
            </a:r>
          </a:p>
          <a:p>
            <a:pPr>
              <a:lnSpc>
                <a:spcPct val="90000"/>
              </a:lnSpc>
            </a:pPr>
            <a:r>
              <a:rPr lang="nb-NO" dirty="0"/>
              <a:t>Stor </a:t>
            </a:r>
            <a:r>
              <a:rPr lang="nb-NO" dirty="0" smtClean="0"/>
              <a:t>toleranse og fleksibilitet </a:t>
            </a:r>
            <a:r>
              <a:rPr lang="nb-NO" dirty="0"/>
              <a:t>- individuell </a:t>
            </a:r>
            <a:endParaRPr lang="nb-NO" dirty="0" smtClean="0"/>
          </a:p>
          <a:p>
            <a:pPr marL="0" indent="0">
              <a:lnSpc>
                <a:spcPct val="90000"/>
              </a:lnSpc>
              <a:buNone/>
            </a:pPr>
            <a:r>
              <a:rPr lang="nb-NO" dirty="0"/>
              <a:t> </a:t>
            </a:r>
            <a:r>
              <a:rPr lang="nb-NO" dirty="0" smtClean="0"/>
              <a:t>   og </a:t>
            </a:r>
            <a:r>
              <a:rPr lang="nb-NO" dirty="0"/>
              <a:t>lokal </a:t>
            </a:r>
            <a:r>
              <a:rPr lang="nb-NO" dirty="0" smtClean="0"/>
              <a:t>variasjon</a:t>
            </a:r>
          </a:p>
          <a:p>
            <a:pPr>
              <a:lnSpc>
                <a:spcPct val="90000"/>
              </a:lnSpc>
            </a:pPr>
            <a:endParaRPr lang="nb-NO" dirty="0"/>
          </a:p>
          <a:p>
            <a:endParaRPr lang="en-US" dirty="0"/>
          </a:p>
        </p:txBody>
      </p:sp>
    </p:spTree>
    <p:extLst>
      <p:ext uri="{BB962C8B-B14F-4D97-AF65-F5344CB8AC3E}">
        <p14:creationId xmlns:p14="http://schemas.microsoft.com/office/powerpoint/2010/main" val="27456394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Klasser (</a:t>
            </a:r>
            <a:r>
              <a:rPr lang="nb-NO" dirty="0" err="1" smtClean="0"/>
              <a:t>varna</a:t>
            </a:r>
            <a:r>
              <a:rPr lang="nb-NO" dirty="0" smtClean="0"/>
              <a:t>) og kaster (</a:t>
            </a:r>
            <a:r>
              <a:rPr lang="nb-NO" dirty="0" err="1" smtClean="0"/>
              <a:t>jati</a:t>
            </a:r>
            <a:r>
              <a:rPr lang="nb-NO" dirty="0" smtClean="0"/>
              <a:t>)</a:t>
            </a:r>
            <a:endParaRPr lang="nb-NO" dirty="0"/>
          </a:p>
        </p:txBody>
      </p:sp>
      <p:sp>
        <p:nvSpPr>
          <p:cNvPr id="3" name="Plassholder for innhold 2"/>
          <p:cNvSpPr>
            <a:spLocks noGrp="1"/>
          </p:cNvSpPr>
          <p:nvPr>
            <p:ph idx="1"/>
          </p:nvPr>
        </p:nvSpPr>
        <p:spPr>
          <a:xfrm>
            <a:off x="457200" y="1600200"/>
            <a:ext cx="8229600" cy="5069160"/>
          </a:xfrm>
        </p:spPr>
        <p:txBody>
          <a:bodyPr>
            <a:normAutofit fontScale="85000" lnSpcReduction="20000"/>
          </a:bodyPr>
          <a:lstStyle/>
          <a:p>
            <a:r>
              <a:rPr lang="nb-NO" dirty="0" smtClean="0"/>
              <a:t>Allerede i vedisk tid var det indiske samfunnet delt inn i fire hierarkiske klasser (</a:t>
            </a:r>
            <a:r>
              <a:rPr lang="nb-NO" dirty="0" err="1" smtClean="0"/>
              <a:t>varna</a:t>
            </a:r>
            <a:r>
              <a:rPr lang="nb-NO" dirty="0" smtClean="0"/>
              <a:t>):</a:t>
            </a:r>
            <a:br>
              <a:rPr lang="nb-NO" dirty="0" smtClean="0"/>
            </a:br>
            <a:endParaRPr lang="nb-NO" dirty="0" smtClean="0"/>
          </a:p>
          <a:p>
            <a:pPr lvl="1"/>
            <a:r>
              <a:rPr lang="nb-NO" dirty="0" smtClean="0"/>
              <a:t>Presteklassen</a:t>
            </a:r>
          </a:p>
          <a:p>
            <a:pPr lvl="1"/>
            <a:r>
              <a:rPr lang="nb-NO" dirty="0" smtClean="0"/>
              <a:t>Krigerklassen</a:t>
            </a:r>
          </a:p>
          <a:p>
            <a:pPr lvl="1"/>
            <a:r>
              <a:rPr lang="nb-NO" dirty="0" smtClean="0"/>
              <a:t>Handelsklassen</a:t>
            </a:r>
          </a:p>
          <a:p>
            <a:pPr lvl="1"/>
            <a:r>
              <a:rPr lang="nb-NO" dirty="0" smtClean="0"/>
              <a:t>Tjenerklassen</a:t>
            </a:r>
            <a:br>
              <a:rPr lang="nb-NO" dirty="0" smtClean="0"/>
            </a:br>
            <a:endParaRPr lang="nb-NO" dirty="0" smtClean="0"/>
          </a:p>
          <a:p>
            <a:pPr marL="0" indent="0">
              <a:buNone/>
            </a:pPr>
            <a:endParaRPr lang="nb-NO" dirty="0" smtClean="0"/>
          </a:p>
          <a:p>
            <a:r>
              <a:rPr lang="nb-NO" dirty="0" smtClean="0"/>
              <a:t>I løpet av det første årtusen etter vanlig tidsregning utviklet det seg en tanke om at en rekke ulike slektskapsgrupper (og yrkesgrupper) kunne innordnes i dette systemet. Disse gruppene kalles </a:t>
            </a:r>
            <a:r>
              <a:rPr lang="nb-NO" dirty="0" err="1" smtClean="0"/>
              <a:t>jatier</a:t>
            </a:r>
            <a:r>
              <a:rPr lang="nb-NO" dirty="0" smtClean="0"/>
              <a:t>, og betegner også sosial status, omgangsformer og rituell renhet. Til sammen gir dette en komplisert </a:t>
            </a:r>
            <a:r>
              <a:rPr lang="nb-NO" dirty="0" err="1" smtClean="0"/>
              <a:t>samfunsstruktur</a:t>
            </a:r>
            <a:r>
              <a:rPr lang="nb-NO" dirty="0" smtClean="0"/>
              <a:t>.</a:t>
            </a:r>
          </a:p>
          <a:p>
            <a:r>
              <a:rPr lang="nb-NO" dirty="0" smtClean="0"/>
              <a:t>Kaste brukes også og </a:t>
            </a:r>
            <a:r>
              <a:rPr lang="nb-NO" dirty="0" err="1" smtClean="0"/>
              <a:t>varna</a:t>
            </a:r>
            <a:r>
              <a:rPr lang="nb-NO" dirty="0" smtClean="0"/>
              <a:t> i en del sammenhenger</a:t>
            </a:r>
          </a:p>
          <a:p>
            <a:endParaRPr lang="nb-NO" dirty="0" smtClean="0"/>
          </a:p>
          <a:p>
            <a:r>
              <a:rPr lang="nb-NO" dirty="0" smtClean="0"/>
              <a:t>Det er vanlig å tenke at jo høyere man er i hierarkiet, jo renere (kultisk) er man, og jo lenger ned jo mer uren. </a:t>
            </a:r>
            <a:endParaRPr lang="nb-NO" dirty="0"/>
          </a:p>
          <a:p>
            <a:endParaRPr lang="nb-NO" dirty="0"/>
          </a:p>
          <a:p>
            <a:endParaRPr lang="nb-NO" dirty="0"/>
          </a:p>
        </p:txBody>
      </p:sp>
    </p:spTree>
    <p:extLst>
      <p:ext uri="{BB962C8B-B14F-4D97-AF65-F5344CB8AC3E}">
        <p14:creationId xmlns:p14="http://schemas.microsoft.com/office/powerpoint/2010/main" val="41962628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Varnashramadharma</a:t>
            </a:r>
            <a:r>
              <a:rPr lang="nb-NO" dirty="0" smtClean="0"/>
              <a:t/>
            </a:r>
            <a:br>
              <a:rPr lang="nb-NO" dirty="0" smtClean="0"/>
            </a:br>
            <a:r>
              <a:rPr lang="nb-NO" sz="2200" dirty="0" smtClean="0"/>
              <a:t>(menneskers plikter og rettigheter)</a:t>
            </a:r>
            <a:endParaRPr lang="nb-NO" sz="2200" dirty="0"/>
          </a:p>
        </p:txBody>
      </p:sp>
      <p:sp>
        <p:nvSpPr>
          <p:cNvPr id="3" name="Plassholder for innhold 2"/>
          <p:cNvSpPr>
            <a:spLocks noGrp="1"/>
          </p:cNvSpPr>
          <p:nvPr>
            <p:ph idx="1"/>
          </p:nvPr>
        </p:nvSpPr>
        <p:spPr>
          <a:xfrm>
            <a:off x="457200" y="1600200"/>
            <a:ext cx="8229600" cy="4997152"/>
          </a:xfrm>
        </p:spPr>
        <p:txBody>
          <a:bodyPr>
            <a:normAutofit fontScale="85000" lnSpcReduction="20000"/>
          </a:bodyPr>
          <a:lstStyle/>
          <a:p>
            <a:r>
              <a:rPr lang="nb-NO" dirty="0" err="1"/>
              <a:t>v</a:t>
            </a:r>
            <a:r>
              <a:rPr lang="nb-NO" dirty="0" err="1" smtClean="0"/>
              <a:t>arna</a:t>
            </a:r>
            <a:r>
              <a:rPr lang="nb-NO" dirty="0" smtClean="0"/>
              <a:t> (klasse)</a:t>
            </a:r>
          </a:p>
          <a:p>
            <a:r>
              <a:rPr lang="nb-NO" dirty="0" err="1" smtClean="0"/>
              <a:t>ashrama</a:t>
            </a:r>
            <a:r>
              <a:rPr lang="nb-NO" dirty="0" smtClean="0"/>
              <a:t> (livsstadier)</a:t>
            </a:r>
          </a:p>
          <a:p>
            <a:r>
              <a:rPr lang="nb-NO" dirty="0" smtClean="0"/>
              <a:t>dharma (plikt)</a:t>
            </a:r>
          </a:p>
          <a:p>
            <a:endParaRPr lang="nb-NO" dirty="0" smtClean="0"/>
          </a:p>
          <a:p>
            <a:r>
              <a:rPr lang="nb-NO" dirty="0" err="1" smtClean="0"/>
              <a:t>Varnashramadharma</a:t>
            </a:r>
            <a:r>
              <a:rPr lang="nb-NO" dirty="0" smtClean="0"/>
              <a:t> er et viktig begrep i hinduismen, og hører til dens kjernetradisjon. Det betegner alle de plikter og rettigheter mennesker har som medlem av en bestemt samfunnsklasse og som menneske på et bestemt stadium i livet.  Ulike mennesker har med andre ord ulike rettigheter og plikter. </a:t>
            </a:r>
          </a:p>
          <a:p>
            <a:endParaRPr lang="nb-NO" dirty="0" smtClean="0"/>
          </a:p>
          <a:p>
            <a:r>
              <a:rPr lang="nb-NO" dirty="0" smtClean="0"/>
              <a:t>Tradisjonelt er det kun menn som skal gjennom leve de fire livsstadiene. Kvinner må gjenfødes som menn for å ha de pliktene og de rettighetene som hører til her.</a:t>
            </a:r>
          </a:p>
          <a:p>
            <a:endParaRPr lang="nb-NO" dirty="0" smtClean="0"/>
          </a:p>
          <a:p>
            <a:r>
              <a:rPr lang="nb-NO" dirty="0" smtClean="0"/>
              <a:t>Ved siden av </a:t>
            </a:r>
            <a:r>
              <a:rPr lang="nb-NO" dirty="0" err="1" smtClean="0"/>
              <a:t>varnashramadharma</a:t>
            </a:r>
            <a:r>
              <a:rPr lang="nb-NO" dirty="0" smtClean="0"/>
              <a:t> finnes det allmenne plikter som gjelder alle. Ikke-beskadigelse er en slik plikt. Dersom disse to typene plikter kommer i konflikt med hverandre er det </a:t>
            </a:r>
            <a:r>
              <a:rPr lang="nb-NO" dirty="0" err="1" smtClean="0"/>
              <a:t>varnashramadharma</a:t>
            </a:r>
            <a:r>
              <a:rPr lang="nb-NO" dirty="0" smtClean="0"/>
              <a:t> som har forrang (</a:t>
            </a:r>
            <a:r>
              <a:rPr lang="nb-NO" dirty="0" err="1" smtClean="0"/>
              <a:t>jf</a:t>
            </a:r>
            <a:r>
              <a:rPr lang="nb-NO" dirty="0" smtClean="0"/>
              <a:t> historien om Arjuna og Krishna)</a:t>
            </a:r>
          </a:p>
          <a:p>
            <a:endParaRPr lang="nb-NO" dirty="0"/>
          </a:p>
        </p:txBody>
      </p:sp>
      <p:sp>
        <p:nvSpPr>
          <p:cNvPr id="5" name="Høyre klammeparentes 4"/>
          <p:cNvSpPr/>
          <p:nvPr/>
        </p:nvSpPr>
        <p:spPr>
          <a:xfrm>
            <a:off x="3491880" y="1628800"/>
            <a:ext cx="144016" cy="8640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6" name="TekstSylinder 5"/>
          <p:cNvSpPr txBox="1"/>
          <p:nvPr/>
        </p:nvSpPr>
        <p:spPr>
          <a:xfrm>
            <a:off x="4427984" y="1876182"/>
            <a:ext cx="2304256" cy="369332"/>
          </a:xfrm>
          <a:prstGeom prst="rect">
            <a:avLst/>
          </a:prstGeom>
          <a:noFill/>
        </p:spPr>
        <p:txBody>
          <a:bodyPr wrap="square" rtlCol="0">
            <a:spAutoFit/>
          </a:bodyPr>
          <a:lstStyle/>
          <a:p>
            <a:r>
              <a:rPr lang="nb-NO" dirty="0" err="1" smtClean="0"/>
              <a:t>varnashramadharma</a:t>
            </a:r>
            <a:endParaRPr lang="nb-NO" dirty="0"/>
          </a:p>
        </p:txBody>
      </p:sp>
    </p:spTree>
    <p:extLst>
      <p:ext uri="{BB962C8B-B14F-4D97-AF65-F5344CB8AC3E}">
        <p14:creationId xmlns:p14="http://schemas.microsoft.com/office/powerpoint/2010/main" val="40228770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Etikk</a:t>
            </a:r>
            <a:endParaRPr lang="nb-NO" dirty="0"/>
          </a:p>
        </p:txBody>
      </p:sp>
      <p:sp>
        <p:nvSpPr>
          <p:cNvPr id="3" name="Plassholder for innhold 2"/>
          <p:cNvSpPr>
            <a:spLocks noGrp="1"/>
          </p:cNvSpPr>
          <p:nvPr>
            <p:ph idx="1"/>
          </p:nvPr>
        </p:nvSpPr>
        <p:spPr/>
        <p:txBody>
          <a:bodyPr>
            <a:normAutofit/>
          </a:bodyPr>
          <a:lstStyle/>
          <a:p>
            <a:pPr marL="0" indent="0">
              <a:buNone/>
            </a:pPr>
            <a:r>
              <a:rPr lang="nb-NO" dirty="0"/>
              <a:t>I hinduismen kan man skille mellom to typer etiske plikter som mennesker er bundet av. På den ene siden ”klasse- eller kasteplikter”, og på den andre siden ”fellesplikter” som gjelder for alle </a:t>
            </a:r>
            <a:r>
              <a:rPr lang="nb-NO" dirty="0" smtClean="0"/>
              <a:t>hinduer.</a:t>
            </a:r>
          </a:p>
          <a:p>
            <a:pPr marL="0" indent="0">
              <a:buNone/>
            </a:pPr>
            <a:endParaRPr lang="nb-NO" b="1" dirty="0"/>
          </a:p>
        </p:txBody>
      </p:sp>
    </p:spTree>
    <p:extLst>
      <p:ext uri="{BB962C8B-B14F-4D97-AF65-F5344CB8AC3E}">
        <p14:creationId xmlns:p14="http://schemas.microsoft.com/office/powerpoint/2010/main" val="345629865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Klasseplikter</a:t>
            </a:r>
            <a:r>
              <a:rPr lang="nb-NO" b="1" dirty="0"/>
              <a:t/>
            </a:r>
            <a:br>
              <a:rPr lang="nb-NO" b="1" dirty="0"/>
            </a:b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smtClean="0"/>
              <a:t>Den </a:t>
            </a:r>
            <a:r>
              <a:rPr lang="nb-NO" dirty="0"/>
              <a:t>første typeplikt er knyttet til klasse/ kaste og livsstadium. </a:t>
            </a:r>
            <a:r>
              <a:rPr lang="nb-NO" dirty="0" err="1"/>
              <a:t>Brahminenes</a:t>
            </a:r>
            <a:r>
              <a:rPr lang="nb-NO" dirty="0"/>
              <a:t> egenplikt består i å lære de vediske tekstene og formidle dem videre til neste generasjon. De skal også lære å utføre offerritene. Krigeren skal styre og lære kampteknikk. Handel, håndverk og jordbruk er pliktene til bonde-, handels- og håndverksklassen. Den fjerde klassen – tjenerklasse – skal tjene de øvrige klassene. </a:t>
            </a:r>
          </a:p>
          <a:p>
            <a:pPr marL="0" indent="0">
              <a:buNone/>
            </a:pPr>
            <a:endParaRPr lang="nb-NO" dirty="0" smtClean="0"/>
          </a:p>
          <a:p>
            <a:pPr marL="0" indent="0">
              <a:buNone/>
            </a:pPr>
            <a:r>
              <a:rPr lang="nb-NO" dirty="0" smtClean="0"/>
              <a:t>Ideen </a:t>
            </a:r>
            <a:r>
              <a:rPr lang="nb-NO" dirty="0"/>
              <a:t>om </a:t>
            </a:r>
            <a:r>
              <a:rPr lang="nb-NO" i="1" dirty="0"/>
              <a:t>karma</a:t>
            </a:r>
            <a:r>
              <a:rPr lang="nb-NO" dirty="0"/>
              <a:t> betyr at sjelen (</a:t>
            </a:r>
            <a:r>
              <a:rPr lang="nb-NO" i="1" dirty="0"/>
              <a:t>atman</a:t>
            </a:r>
            <a:r>
              <a:rPr lang="nb-NO" dirty="0"/>
              <a:t>) ved å utføre sin egen plikt godt kan forvente å blir født inn i en bedre sosial situasjon i sitt neste liv. I den viktige teksten </a:t>
            </a:r>
            <a:r>
              <a:rPr lang="nb-NO" i="1" dirty="0"/>
              <a:t>Bhagavadgita </a:t>
            </a:r>
            <a:r>
              <a:rPr lang="nb-NO" dirty="0"/>
              <a:t>blir det lagt vekt på at utførelsen av menneskers klasseplikt er en religiøs plikt som, hvis den utføres med rett sinnelag, leder til livets høyeste mål, løsrivelse fra gjenfødelse (</a:t>
            </a:r>
            <a:r>
              <a:rPr lang="nb-NO" i="1" dirty="0"/>
              <a:t>moksha</a:t>
            </a:r>
            <a:r>
              <a:rPr lang="nb-NO" dirty="0"/>
              <a:t>). </a:t>
            </a:r>
          </a:p>
          <a:p>
            <a:endParaRPr lang="nb-NO" dirty="0"/>
          </a:p>
        </p:txBody>
      </p:sp>
    </p:spTree>
    <p:extLst>
      <p:ext uri="{BB962C8B-B14F-4D97-AF65-F5344CB8AC3E}">
        <p14:creationId xmlns:p14="http://schemas.microsoft.com/office/powerpoint/2010/main" val="65373833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Fellesplikter</a:t>
            </a:r>
            <a:endParaRPr lang="nb-NO" dirty="0"/>
          </a:p>
        </p:txBody>
      </p:sp>
      <p:sp>
        <p:nvSpPr>
          <p:cNvPr id="3" name="Plassholder for innhold 2"/>
          <p:cNvSpPr>
            <a:spLocks noGrp="1"/>
          </p:cNvSpPr>
          <p:nvPr>
            <p:ph idx="1"/>
          </p:nvPr>
        </p:nvSpPr>
        <p:spPr/>
        <p:txBody>
          <a:bodyPr>
            <a:normAutofit fontScale="92500" lnSpcReduction="20000"/>
          </a:bodyPr>
          <a:lstStyle/>
          <a:p>
            <a:pPr marL="0" indent="0">
              <a:buNone/>
            </a:pPr>
            <a:r>
              <a:rPr lang="nb-NO" dirty="0"/>
              <a:t>Den andre typen plikter gir uttrykk for en fellesetikk som gjelder for alle hinduer. I hinduistiske tekster finnes det en rekke lister over plikter og gode egenskaper. I </a:t>
            </a:r>
            <a:r>
              <a:rPr lang="nb-NO" i="1" dirty="0"/>
              <a:t>Bhagavadgita </a:t>
            </a:r>
            <a:r>
              <a:rPr lang="nb-NO" dirty="0"/>
              <a:t>finner man følgende liste over gode egenskaper: (Bhagavadgita er form mange et slags NT. Meget populær, særlig hos Mahatma Gandhi)</a:t>
            </a:r>
          </a:p>
          <a:p>
            <a:pPr marL="0" indent="0">
              <a:buNone/>
            </a:pPr>
            <a:r>
              <a:rPr lang="nb-NO" dirty="0"/>
              <a:t> </a:t>
            </a:r>
          </a:p>
          <a:p>
            <a:pPr marL="0" indent="0">
              <a:buNone/>
            </a:pPr>
            <a:r>
              <a:rPr lang="nb-NO" i="1" dirty="0"/>
              <a:t>Fryktløshet, indre renhet, gavmildhet, offer,  kontroll over sanseorganene, askese, rettskaffenhet, ikke-beskadigelse (ahimsa), sannferdighet, ikke være sint, medlidenhet med alle levende vesener, ikke-grådighet, beskjedenhet, ro, styrke, tålmodighet, fravær av hat og overmot.</a:t>
            </a:r>
          </a:p>
          <a:p>
            <a:pPr marL="0" indent="0">
              <a:buNone/>
            </a:pPr>
            <a:r>
              <a:rPr lang="nb-NO" dirty="0"/>
              <a:t> </a:t>
            </a:r>
          </a:p>
          <a:p>
            <a:pPr marL="0" indent="0">
              <a:buNone/>
            </a:pPr>
            <a:r>
              <a:rPr lang="nb-NO" dirty="0"/>
              <a:t>Av og til kan det være konflikt mellom klasseplikter og </a:t>
            </a:r>
            <a:r>
              <a:rPr lang="nb-NO" dirty="0" smtClean="0"/>
              <a:t>fellesetikkens </a:t>
            </a:r>
            <a:r>
              <a:rPr lang="nb-NO" dirty="0"/>
              <a:t>plikter. </a:t>
            </a:r>
            <a:r>
              <a:rPr lang="nb-NO" dirty="0" err="1"/>
              <a:t>F.eks</a:t>
            </a:r>
            <a:r>
              <a:rPr lang="nb-NO" dirty="0"/>
              <a:t> i Bhagavadgita der Arjuna ikke vil krige og samtaler med Krishna (som vognfører).</a:t>
            </a:r>
          </a:p>
        </p:txBody>
      </p:sp>
    </p:spTree>
    <p:extLst>
      <p:ext uri="{BB962C8B-B14F-4D97-AF65-F5344CB8AC3E}">
        <p14:creationId xmlns:p14="http://schemas.microsoft.com/office/powerpoint/2010/main" val="34887658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nb-NO" dirty="0" smtClean="0"/>
              <a:t>Enhet/Fellestrekk (for de fleste)</a:t>
            </a:r>
          </a:p>
        </p:txBody>
      </p:sp>
      <p:sp>
        <p:nvSpPr>
          <p:cNvPr id="59395" name="Rectangle 3"/>
          <p:cNvSpPr>
            <a:spLocks noGrp="1" noChangeArrowheads="1"/>
          </p:cNvSpPr>
          <p:nvPr>
            <p:ph idx="1"/>
          </p:nvPr>
        </p:nvSpPr>
        <p:spPr>
          <a:xfrm>
            <a:off x="457200" y="1268760"/>
            <a:ext cx="8229600" cy="5112568"/>
          </a:xfrm>
        </p:spPr>
        <p:txBody>
          <a:bodyPr>
            <a:normAutofit lnSpcReduction="10000"/>
          </a:bodyPr>
          <a:lstStyle/>
          <a:p>
            <a:r>
              <a:rPr lang="nb-NO" dirty="0" smtClean="0"/>
              <a:t>Veda-tekstene </a:t>
            </a:r>
          </a:p>
          <a:p>
            <a:r>
              <a:rPr lang="nb-NO" dirty="0" smtClean="0"/>
              <a:t>Tanken om én guddommelig kraft Brahman (verdenssjelen) og om identitet mellom Brahman og atman (sjelen/selvet)</a:t>
            </a:r>
          </a:p>
          <a:p>
            <a:r>
              <a:rPr lang="nb-NO" dirty="0" smtClean="0"/>
              <a:t>Sentrale guder: Shiva, Vishnu og gudinnene etc.</a:t>
            </a:r>
          </a:p>
          <a:p>
            <a:r>
              <a:rPr lang="nb-NO" dirty="0" smtClean="0"/>
              <a:t>Varnashramadharma</a:t>
            </a:r>
            <a:endParaRPr lang="nb-NO" dirty="0"/>
          </a:p>
          <a:p>
            <a:pPr lvl="1"/>
            <a:r>
              <a:rPr lang="nb-NO" dirty="0" smtClean="0"/>
              <a:t>Varna (klasse/kaste)</a:t>
            </a:r>
          </a:p>
          <a:p>
            <a:pPr lvl="1"/>
            <a:r>
              <a:rPr lang="nb-NO" dirty="0" smtClean="0"/>
              <a:t>Dharma (verdensordenen og de tilhørende rituelle og sosiale plikter)</a:t>
            </a:r>
          </a:p>
          <a:p>
            <a:pPr lvl="1"/>
            <a:r>
              <a:rPr lang="nb-NO" dirty="0" smtClean="0"/>
              <a:t>Ashrama (livsstadium)</a:t>
            </a:r>
          </a:p>
          <a:p>
            <a:r>
              <a:rPr lang="nb-NO" dirty="0" smtClean="0"/>
              <a:t>Læren om karma, samsara (gjenfødsel) og moksha (frelse/løsrivelse)</a:t>
            </a:r>
          </a:p>
          <a:p>
            <a:r>
              <a:rPr lang="nb-NO" dirty="0" smtClean="0"/>
              <a:t>Stedsbundet </a:t>
            </a:r>
            <a:r>
              <a:rPr lang="nb-NO" dirty="0"/>
              <a:t>– hellige </a:t>
            </a:r>
            <a:r>
              <a:rPr lang="nb-NO" dirty="0" smtClean="0"/>
              <a:t>steder</a:t>
            </a:r>
          </a:p>
          <a:p>
            <a:r>
              <a:rPr lang="nb-NO" dirty="0" smtClean="0"/>
              <a:t>Den sykliske tidsforståelsen</a:t>
            </a:r>
            <a:endParaRPr lang="nb-NO" dirty="0"/>
          </a:p>
          <a:p>
            <a:pPr marL="0" indent="0">
              <a:buNone/>
            </a:pPr>
            <a:endParaRPr lang="nb-NO" dirty="0" smtClean="0"/>
          </a:p>
          <a:p>
            <a:pPr marL="0" indent="0">
              <a:buNone/>
            </a:pPr>
            <a:endParaRPr lang="nb-NO" dirty="0" smtClean="0"/>
          </a:p>
        </p:txBody>
      </p:sp>
      <p:pic>
        <p:nvPicPr>
          <p:cNvPr id="4" name="Picture 2" descr="http://www.ancient-symbols.com/images/hindu-symbols/original/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941168"/>
            <a:ext cx="1938265" cy="161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18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Hinduismen er:</a:t>
            </a:r>
            <a:endParaRPr lang="en-US" dirty="0"/>
          </a:p>
        </p:txBody>
      </p:sp>
      <p:sp>
        <p:nvSpPr>
          <p:cNvPr id="3" name="Plassholder for innhold 2"/>
          <p:cNvSpPr>
            <a:spLocks noGrp="1"/>
          </p:cNvSpPr>
          <p:nvPr>
            <p:ph idx="1"/>
          </p:nvPr>
        </p:nvSpPr>
        <p:spPr>
          <a:xfrm>
            <a:off x="683568" y="1600200"/>
            <a:ext cx="8003232" cy="4525963"/>
          </a:xfrm>
        </p:spPr>
        <p:txBody>
          <a:bodyPr>
            <a:normAutofit/>
          </a:bodyPr>
          <a:lstStyle/>
          <a:p>
            <a:pPr marL="0" indent="0">
              <a:buNone/>
            </a:pPr>
            <a:endParaRPr lang="nb-NO" dirty="0" smtClean="0"/>
          </a:p>
          <a:p>
            <a:pPr marL="0" indent="0">
              <a:buNone/>
            </a:pPr>
            <a:r>
              <a:rPr lang="nb-NO" dirty="0" smtClean="0"/>
              <a:t>«</a:t>
            </a:r>
            <a:r>
              <a:rPr lang="nb-NO" dirty="0"/>
              <a:t>religionen til de mennesker som skaper, vedlikeholder og forandrer tradisjoner med legitimerende referanse til Vedaens autoritet» </a:t>
            </a:r>
            <a:endParaRPr lang="nb-NO" dirty="0" smtClean="0"/>
          </a:p>
          <a:p>
            <a:pPr marL="0" indent="0">
              <a:buNone/>
            </a:pPr>
            <a:endParaRPr lang="nb-NO" dirty="0"/>
          </a:p>
          <a:p>
            <a:pPr marL="0" indent="0">
              <a:buNone/>
            </a:pPr>
            <a:r>
              <a:rPr lang="nb-NO" dirty="0" smtClean="0"/>
              <a:t>Brian </a:t>
            </a:r>
            <a:r>
              <a:rPr lang="nb-NO" dirty="0"/>
              <a:t>K. Smith (1987)</a:t>
            </a:r>
          </a:p>
          <a:p>
            <a:endParaRPr lang="en-US" dirty="0"/>
          </a:p>
          <a:p>
            <a:endParaRPr lang="nb-NO" dirty="0" smtClean="0"/>
          </a:p>
          <a:p>
            <a:endParaRPr lang="nb-NO" dirty="0"/>
          </a:p>
        </p:txBody>
      </p:sp>
    </p:spTree>
    <p:extLst>
      <p:ext uri="{BB962C8B-B14F-4D97-AF65-F5344CB8AC3E}">
        <p14:creationId xmlns:p14="http://schemas.microsoft.com/office/powerpoint/2010/main" val="3569800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348880"/>
            <a:ext cx="8229600" cy="1143000"/>
          </a:xfrm>
        </p:spPr>
        <p:txBody>
          <a:bodyPr/>
          <a:lstStyle/>
          <a:p>
            <a:r>
              <a:rPr lang="nb-NO" dirty="0" smtClean="0"/>
              <a:t>Et riss av Hinduismens </a:t>
            </a:r>
            <a:r>
              <a:rPr lang="nb-NO" dirty="0"/>
              <a:t>h</a:t>
            </a:r>
            <a:r>
              <a:rPr lang="nb-NO" dirty="0" smtClean="0"/>
              <a:t>istorie</a:t>
            </a:r>
            <a:endParaRPr lang="nb-NO" dirty="0"/>
          </a:p>
        </p:txBody>
      </p:sp>
    </p:spTree>
    <p:extLst>
      <p:ext uri="{BB962C8B-B14F-4D97-AF65-F5344CB8AC3E}">
        <p14:creationId xmlns:p14="http://schemas.microsoft.com/office/powerpoint/2010/main" val="27893526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larhe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13581</TotalTime>
  <Words>3876</Words>
  <Application>Microsoft Macintosh PowerPoint</Application>
  <PresentationFormat>Skjermfremvisning (4:3)</PresentationFormat>
  <Paragraphs>410</Paragraphs>
  <Slides>64</Slides>
  <Notes>9</Notes>
  <HiddenSlides>0</HiddenSlides>
  <MMClips>0</MMClips>
  <ScaleCrop>false</ScaleCrop>
  <HeadingPairs>
    <vt:vector size="4" baseType="variant">
      <vt:variant>
        <vt:lpstr>Tema</vt:lpstr>
      </vt:variant>
      <vt:variant>
        <vt:i4>2</vt:i4>
      </vt:variant>
      <vt:variant>
        <vt:lpstr>Lysbildetitler</vt:lpstr>
      </vt:variant>
      <vt:variant>
        <vt:i4>64</vt:i4>
      </vt:variant>
    </vt:vector>
  </HeadingPairs>
  <TitlesOfParts>
    <vt:vector size="66" baseType="lpstr">
      <vt:lpstr>Klarhet</vt:lpstr>
      <vt:lpstr>Office-tema</vt:lpstr>
      <vt:lpstr>Hinduismen </vt:lpstr>
      <vt:lpstr>Religioner i India</vt:lpstr>
      <vt:lpstr>Dette finner du ikke i hinduismen</vt:lpstr>
      <vt:lpstr>PowerPoint-presentasjon</vt:lpstr>
      <vt:lpstr>  Hva er hinduisme?</vt:lpstr>
      <vt:lpstr>Mangfold</vt:lpstr>
      <vt:lpstr>Enhet/Fellestrekk (for de fleste)</vt:lpstr>
      <vt:lpstr>Hinduismen er:</vt:lpstr>
      <vt:lpstr>Et riss av Hinduismens historie</vt:lpstr>
      <vt:lpstr>Indus-sivilisasjonen (3000-1700 f.v.t) </vt:lpstr>
      <vt:lpstr>PowerPoint-presentasjon</vt:lpstr>
      <vt:lpstr> Noen sentrale trekk i tidlig vedisk tid </vt:lpstr>
      <vt:lpstr>PowerPoint-presentasjon</vt:lpstr>
      <vt:lpstr>PowerPoint-presentasjon</vt:lpstr>
      <vt:lpstr>Oppgave</vt:lpstr>
      <vt:lpstr>PowerPoint-presentasjon</vt:lpstr>
      <vt:lpstr>PowerPoint-presentasjon</vt:lpstr>
      <vt:lpstr>Oppgave</vt:lpstr>
      <vt:lpstr>Tantrismen</vt:lpstr>
      <vt:lpstr>Kjennetegn ved tantrismen</vt:lpstr>
      <vt:lpstr>Hinduisme blir verdensreligion (Indisk-engelske perioden: 1757 – i dag)</vt:lpstr>
      <vt:lpstr>PowerPoint-presentasjon</vt:lpstr>
      <vt:lpstr>PowerPoint-presentasjon</vt:lpstr>
      <vt:lpstr>2 hovedtyper hellige tekster</vt:lpstr>
      <vt:lpstr>Shruti - Vediske tekster</vt:lpstr>
      <vt:lpstr> De 4 kategorier. </vt:lpstr>
      <vt:lpstr>Eks. fra Rigveda – Varnas tilblivelse</vt:lpstr>
      <vt:lpstr>Vedaenes paradoks</vt:lpstr>
      <vt:lpstr>Utenomvediske åpenbarte skrifter </vt:lpstr>
      <vt:lpstr>Ikke-åpenbarte tekster, smriti - menneskeskapte tekster </vt:lpstr>
      <vt:lpstr>Vedaenes hjelpevitenskaper</vt:lpstr>
      <vt:lpstr>Mahabarata (ca 200-400 f.v.t)</vt:lpstr>
      <vt:lpstr>PowerPoint-presentasjon</vt:lpstr>
      <vt:lpstr>Ramayana (rundt v.t)</vt:lpstr>
      <vt:lpstr>PowerPoint-presentasjon</vt:lpstr>
      <vt:lpstr>Purana-tekster</vt:lpstr>
      <vt:lpstr>Lovtekstene</vt:lpstr>
      <vt:lpstr>De religiøse tankesystemenes tekster</vt:lpstr>
      <vt:lpstr>Dikterhelgenenes sanger</vt:lpstr>
      <vt:lpstr>Tre hovedretninger</vt:lpstr>
      <vt:lpstr>PowerPoint-presentasjon</vt:lpstr>
      <vt:lpstr>Gudinnen (Devi)</vt:lpstr>
      <vt:lpstr>PowerPoint-presentasjon</vt:lpstr>
      <vt:lpstr>PowerPoint-presentasjon</vt:lpstr>
      <vt:lpstr>PowerPoint-presentasjon</vt:lpstr>
      <vt:lpstr>PowerPoint-presentasjon</vt:lpstr>
      <vt:lpstr>PowerPoint-presentasjon</vt:lpstr>
      <vt:lpstr>Kildesamling</vt:lpstr>
      <vt:lpstr>Religiøs praksis</vt:lpstr>
      <vt:lpstr>PowerPoint-presentasjon</vt:lpstr>
      <vt:lpstr>Puja</vt:lpstr>
      <vt:lpstr>Pilegrimsmål - India som hellig land</vt:lpstr>
      <vt:lpstr>PowerPoint-presentasjon</vt:lpstr>
      <vt:lpstr>Templet og gudestatuer</vt:lpstr>
      <vt:lpstr>PowerPoint-presentasjon</vt:lpstr>
      <vt:lpstr>Hinduismen i Norge</vt:lpstr>
      <vt:lpstr>Varanasi – Shivas by</vt:lpstr>
      <vt:lpstr>Oppgave</vt:lpstr>
      <vt:lpstr>De fire stadier i, og mål med livet</vt:lpstr>
      <vt:lpstr>Klasser (varna) og kaster (jati)</vt:lpstr>
      <vt:lpstr>Varnashramadharma (menneskers plikter og rettigheter)</vt:lpstr>
      <vt:lpstr>Etikk</vt:lpstr>
      <vt:lpstr>Klasseplikter </vt:lpstr>
      <vt:lpstr>Fellesplikter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Hinduisme</dc:title>
  <dc:creator>tan</dc:creator>
  <cp:lastModifiedBy>Frank Oterholt</cp:lastModifiedBy>
  <cp:revision>306</cp:revision>
  <dcterms:created xsi:type="dcterms:W3CDTF">2011-09-16T11:30:36Z</dcterms:created>
  <dcterms:modified xsi:type="dcterms:W3CDTF">2020-02-03T21:00:55Z</dcterms:modified>
</cp:coreProperties>
</file>